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306" r:id="rId2"/>
    <p:sldId id="319" r:id="rId3"/>
    <p:sldId id="320" r:id="rId4"/>
    <p:sldId id="335" r:id="rId5"/>
    <p:sldId id="336" r:id="rId6"/>
    <p:sldId id="337" r:id="rId7"/>
    <p:sldId id="339" r:id="rId8"/>
    <p:sldId id="340" r:id="rId9"/>
    <p:sldId id="341" r:id="rId10"/>
    <p:sldId id="342" r:id="rId11"/>
    <p:sldId id="318" r:id="rId12"/>
    <p:sldId id="310" r:id="rId13"/>
    <p:sldId id="324" r:id="rId14"/>
    <p:sldId id="325" r:id="rId15"/>
    <p:sldId id="326" r:id="rId16"/>
    <p:sldId id="327" r:id="rId17"/>
    <p:sldId id="328" r:id="rId18"/>
    <p:sldId id="329" r:id="rId19"/>
    <p:sldId id="330" r:id="rId20"/>
  </p:sldIdLst>
  <p:sldSz cx="12192000" cy="6858000"/>
  <p:notesSz cx="6805613" cy="99441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00"/>
    <a:srgbClr val="CC0099"/>
    <a:srgbClr val="FF33CC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6837" autoAdjust="0"/>
  </p:normalViewPr>
  <p:slideViewPr>
    <p:cSldViewPr snapToGrid="0">
      <p:cViewPr varScale="1">
        <p:scale>
          <a:sx n="123" d="100"/>
          <a:sy n="123" d="100"/>
        </p:scale>
        <p:origin x="114" y="2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2949099" cy="498555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54930" y="2"/>
            <a:ext cx="2949099" cy="498555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r">
              <a:defRPr sz="1200"/>
            </a:lvl1pPr>
          </a:lstStyle>
          <a:p>
            <a:fld id="{8B441FA9-A5E6-4DA0-9D28-1FD5C865084C}" type="datetimeFigureOut">
              <a:rPr lang="nb-NO" smtClean="0"/>
              <a:t>02.05.2019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3" y="9445547"/>
            <a:ext cx="2949099" cy="498555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54930" y="9445547"/>
            <a:ext cx="2949099" cy="498555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r">
              <a:defRPr sz="1200"/>
            </a:lvl1pPr>
          </a:lstStyle>
          <a:p>
            <a:fld id="{726DF83D-B692-4598-BE2B-74CC976A1CD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247652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2949099" cy="497205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4941" y="2"/>
            <a:ext cx="2949099" cy="497205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r">
              <a:defRPr sz="1200"/>
            </a:lvl1pPr>
          </a:lstStyle>
          <a:p>
            <a:fld id="{104544AB-AF0E-4410-AFD4-F539C6796E38}" type="datetimeFigureOut">
              <a:rPr lang="nb-NO" smtClean="0"/>
              <a:pPr/>
              <a:t>02.05.2019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6125"/>
            <a:ext cx="662463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0" tIns="45715" rIns="91430" bIns="45715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0562" y="4723451"/>
            <a:ext cx="5444490" cy="4474845"/>
          </a:xfrm>
          <a:prstGeom prst="rect">
            <a:avLst/>
          </a:prstGeom>
        </p:spPr>
        <p:txBody>
          <a:bodyPr vert="horz" lIns="91430" tIns="45715" rIns="91430" bIns="45715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3" y="9445171"/>
            <a:ext cx="2949099" cy="497205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4941" y="9445171"/>
            <a:ext cx="2949099" cy="497205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r">
              <a:defRPr sz="1200"/>
            </a:lvl1pPr>
          </a:lstStyle>
          <a:p>
            <a:fld id="{85648350-3368-4327-9AAE-6362428B5443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85881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Helt</a:t>
            </a:r>
            <a:r>
              <a:rPr lang="nb-NO" baseline="0" dirty="0" smtClean="0"/>
              <a:t> </a:t>
            </a:r>
            <a:r>
              <a:rPr lang="nb-NO" dirty="0" smtClean="0"/>
              <a:t>siden UNIT startet</a:t>
            </a:r>
            <a:r>
              <a:rPr lang="nb-NO" baseline="0" dirty="0" smtClean="0"/>
              <a:t> i 1998 har visjonen vært at vi skal vinne kampen om ungdommen på hjemmebane.</a:t>
            </a:r>
          </a:p>
          <a:p>
            <a:endParaRPr lang="nb-NO" baseline="0" dirty="0" smtClean="0"/>
          </a:p>
          <a:p>
            <a:r>
              <a:rPr lang="nb-NO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MÅL</a:t>
            </a:r>
          </a:p>
          <a:p>
            <a:r>
              <a:rPr lang="nb-NO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Jobbe for et bedre arbeids-, bo- og aktivitetstilbud</a:t>
            </a:r>
          </a:p>
          <a:p>
            <a:r>
              <a:rPr lang="nb-NO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Være en kanal for økt ungdomsmedvirkning</a:t>
            </a:r>
          </a:p>
          <a:p>
            <a:r>
              <a:rPr lang="nb-NO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Stimulere til gode opplevelser i regionen</a:t>
            </a:r>
          </a:p>
          <a:p>
            <a:r>
              <a:rPr lang="nb-NO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Legge til rette for at ungdom skal utvikle seg positivt i regionen</a:t>
            </a:r>
          </a:p>
          <a:p>
            <a:endParaRPr lang="nb-NO" dirty="0">
              <a:solidFill>
                <a:schemeClr val="tx1"/>
              </a:solidFill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433BB7-957F-4DD6-BBB4-43CA45D6A594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045060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Noen</a:t>
            </a:r>
            <a:r>
              <a:rPr lang="nb-NO" baseline="0" dirty="0" smtClean="0"/>
              <a:t> av «våres» – flotte eksempla Nord-</a:t>
            </a:r>
            <a:r>
              <a:rPr lang="nb-NO" baseline="0" dirty="0" err="1" smtClean="0"/>
              <a:t>Tromsinger</a:t>
            </a:r>
            <a:r>
              <a:rPr lang="nb-NO" baseline="0" dirty="0" smtClean="0"/>
              <a:t> som vi stolte av, og som dere kanskje kjenner?</a:t>
            </a:r>
          </a:p>
          <a:p>
            <a:endParaRPr lang="nb-NO" baseline="0" dirty="0" smtClean="0"/>
          </a:p>
          <a:p>
            <a:r>
              <a:rPr lang="nb-NO" baseline="0" dirty="0" err="1" smtClean="0"/>
              <a:t>Jegertvillingan</a:t>
            </a:r>
            <a:r>
              <a:rPr lang="nb-NO" baseline="0" dirty="0" smtClean="0"/>
              <a:t> Kristine og Johanne </a:t>
            </a:r>
          </a:p>
          <a:p>
            <a:r>
              <a:rPr lang="nb-NO" baseline="0" dirty="0" smtClean="0"/>
              <a:t>Carina Olset kjent fra NRK-sporten</a:t>
            </a:r>
          </a:p>
          <a:p>
            <a:r>
              <a:rPr lang="nb-NO" baseline="0" dirty="0" smtClean="0"/>
              <a:t>Johan Andre Forfang som tok OL-medalje i hopp i vinter</a:t>
            </a:r>
          </a:p>
          <a:p>
            <a:r>
              <a:rPr lang="nb-NO" baseline="0" dirty="0" smtClean="0"/>
              <a:t>Andreas </a:t>
            </a:r>
            <a:r>
              <a:rPr lang="nb-NO" baseline="0" dirty="0" err="1" smtClean="0"/>
              <a:t>Nyård</a:t>
            </a:r>
            <a:r>
              <a:rPr lang="nb-NO" baseline="0" dirty="0" smtClean="0"/>
              <a:t> vant nylig Vasaloppet</a:t>
            </a:r>
          </a:p>
          <a:p>
            <a:r>
              <a:rPr lang="nb-NO" baseline="0" dirty="0" err="1" smtClean="0"/>
              <a:t>Agy</a:t>
            </a:r>
            <a:r>
              <a:rPr lang="nb-NO" baseline="0" dirty="0" smtClean="0"/>
              <a:t> – samisk musiker</a:t>
            </a:r>
          </a:p>
          <a:p>
            <a:r>
              <a:rPr lang="nb-NO" baseline="0" dirty="0" err="1" smtClean="0"/>
              <a:t>Violet</a:t>
            </a:r>
            <a:r>
              <a:rPr lang="nb-NO" baseline="0" dirty="0" smtClean="0"/>
              <a:t> Road </a:t>
            </a:r>
          </a:p>
          <a:p>
            <a:r>
              <a:rPr lang="nb-NO" baseline="0" dirty="0" smtClean="0"/>
              <a:t>Kristin Vollstad – verdensmester i fullkontakt kickboksing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648350-3368-4327-9AAE-6362428B5443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69027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Noen</a:t>
            </a:r>
            <a:r>
              <a:rPr lang="nb-NO" baseline="0" dirty="0" smtClean="0"/>
              <a:t> av «våres» – flotte eksempla Nord-</a:t>
            </a:r>
            <a:r>
              <a:rPr lang="nb-NO" baseline="0" dirty="0" err="1" smtClean="0"/>
              <a:t>Tromsinger</a:t>
            </a:r>
            <a:r>
              <a:rPr lang="nb-NO" baseline="0" dirty="0" smtClean="0"/>
              <a:t> som vi stolte av, og som dere kanskje kjenner?</a:t>
            </a:r>
          </a:p>
          <a:p>
            <a:endParaRPr lang="nb-NO" baseline="0" dirty="0" smtClean="0"/>
          </a:p>
          <a:p>
            <a:r>
              <a:rPr lang="nb-NO" baseline="0" dirty="0" err="1" smtClean="0"/>
              <a:t>Jegertvillingan</a:t>
            </a:r>
            <a:r>
              <a:rPr lang="nb-NO" baseline="0" dirty="0" smtClean="0"/>
              <a:t> Kristine og Johanne </a:t>
            </a:r>
          </a:p>
          <a:p>
            <a:r>
              <a:rPr lang="nb-NO" baseline="0" dirty="0" smtClean="0"/>
              <a:t>Carina Olset kjent fra NRK-sporten</a:t>
            </a:r>
          </a:p>
          <a:p>
            <a:r>
              <a:rPr lang="nb-NO" baseline="0" dirty="0" smtClean="0"/>
              <a:t>Johan Andre Forfang som tok OL-medalje i hopp i vinter</a:t>
            </a:r>
          </a:p>
          <a:p>
            <a:r>
              <a:rPr lang="nb-NO" baseline="0" dirty="0" smtClean="0"/>
              <a:t>Andreas </a:t>
            </a:r>
            <a:r>
              <a:rPr lang="nb-NO" baseline="0" dirty="0" err="1" smtClean="0"/>
              <a:t>Nyård</a:t>
            </a:r>
            <a:r>
              <a:rPr lang="nb-NO" baseline="0" dirty="0" smtClean="0"/>
              <a:t> vant nylig Vasaloppet</a:t>
            </a:r>
          </a:p>
          <a:p>
            <a:r>
              <a:rPr lang="nb-NO" baseline="0" dirty="0" err="1" smtClean="0"/>
              <a:t>Agy</a:t>
            </a:r>
            <a:r>
              <a:rPr lang="nb-NO" baseline="0" dirty="0" smtClean="0"/>
              <a:t> – samisk musiker</a:t>
            </a:r>
          </a:p>
          <a:p>
            <a:r>
              <a:rPr lang="nb-NO" baseline="0" dirty="0" err="1" smtClean="0"/>
              <a:t>Violet</a:t>
            </a:r>
            <a:r>
              <a:rPr lang="nb-NO" baseline="0" dirty="0" smtClean="0"/>
              <a:t> Road </a:t>
            </a:r>
          </a:p>
          <a:p>
            <a:r>
              <a:rPr lang="nb-NO" baseline="0" dirty="0" smtClean="0"/>
              <a:t>Kristin Vollstad – verdensmester i fullkontakt kickboksing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648350-3368-4327-9AAE-6362428B5443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8852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Noen</a:t>
            </a:r>
            <a:r>
              <a:rPr lang="nb-NO" baseline="0" dirty="0" smtClean="0"/>
              <a:t> av «våres» – flotte eksempla Nord-</a:t>
            </a:r>
            <a:r>
              <a:rPr lang="nb-NO" baseline="0" dirty="0" err="1" smtClean="0"/>
              <a:t>Tromsinger</a:t>
            </a:r>
            <a:r>
              <a:rPr lang="nb-NO" baseline="0" dirty="0" smtClean="0"/>
              <a:t> som vi stolte av, og som dere kanskje kjenner?</a:t>
            </a:r>
          </a:p>
          <a:p>
            <a:endParaRPr lang="nb-NO" baseline="0" dirty="0" smtClean="0"/>
          </a:p>
          <a:p>
            <a:r>
              <a:rPr lang="nb-NO" baseline="0" dirty="0" err="1" smtClean="0"/>
              <a:t>Jegertvillingan</a:t>
            </a:r>
            <a:r>
              <a:rPr lang="nb-NO" baseline="0" dirty="0" smtClean="0"/>
              <a:t> Kristine og Johanne </a:t>
            </a:r>
          </a:p>
          <a:p>
            <a:r>
              <a:rPr lang="nb-NO" baseline="0" dirty="0" smtClean="0"/>
              <a:t>Carina Olset kjent fra NRK-sporten</a:t>
            </a:r>
          </a:p>
          <a:p>
            <a:r>
              <a:rPr lang="nb-NO" baseline="0" dirty="0" smtClean="0"/>
              <a:t>Johan Andre Forfang som tok OL-medalje i hopp i vinter</a:t>
            </a:r>
          </a:p>
          <a:p>
            <a:r>
              <a:rPr lang="nb-NO" baseline="0" dirty="0" smtClean="0"/>
              <a:t>Andreas </a:t>
            </a:r>
            <a:r>
              <a:rPr lang="nb-NO" baseline="0" dirty="0" err="1" smtClean="0"/>
              <a:t>Nyård</a:t>
            </a:r>
            <a:r>
              <a:rPr lang="nb-NO" baseline="0" dirty="0" smtClean="0"/>
              <a:t> vant nylig Vasaloppet</a:t>
            </a:r>
          </a:p>
          <a:p>
            <a:r>
              <a:rPr lang="nb-NO" baseline="0" dirty="0" err="1" smtClean="0"/>
              <a:t>Agy</a:t>
            </a:r>
            <a:r>
              <a:rPr lang="nb-NO" baseline="0" dirty="0" smtClean="0"/>
              <a:t> – samisk musiker</a:t>
            </a:r>
          </a:p>
          <a:p>
            <a:r>
              <a:rPr lang="nb-NO" baseline="0" dirty="0" err="1" smtClean="0"/>
              <a:t>Violet</a:t>
            </a:r>
            <a:r>
              <a:rPr lang="nb-NO" baseline="0" dirty="0" smtClean="0"/>
              <a:t> Road </a:t>
            </a:r>
          </a:p>
          <a:p>
            <a:r>
              <a:rPr lang="nb-NO" baseline="0" dirty="0" smtClean="0"/>
              <a:t>Kristin Vollstad – verdensmester i fullkontakt kickboksing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648350-3368-4327-9AAE-6362428B5443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01243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dirty="0" smtClean="0">
                <a:effectLst/>
                <a:latin typeface="Lucida Sans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ORGANISERING:</a:t>
            </a:r>
            <a:endParaRPr lang="nb-NO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dirty="0" smtClean="0">
                <a:solidFill>
                  <a:srgbClr val="333333"/>
                </a:solidFill>
                <a:effectLst/>
                <a:latin typeface="Lucida Sans" panose="020B06020305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RUST eies av Nord-Troms Regionråd og består av Nord-Troms ungdomsråd, Fagrådet og Regional ungdomskonsulent.</a:t>
            </a:r>
            <a:endParaRPr lang="nb-NO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dirty="0" smtClean="0">
                <a:solidFill>
                  <a:srgbClr val="333333"/>
                </a:solidFill>
                <a:effectLst/>
                <a:latin typeface="Lucida Sans" panose="020B06020305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Ungdomsrådet har to representanter fra hver av de seks Nord-Troms kommunene</a:t>
            </a:r>
          </a:p>
          <a:p>
            <a:pPr>
              <a:spcAft>
                <a:spcPts val="1200"/>
              </a:spcAft>
            </a:pPr>
            <a:r>
              <a:rPr lang="nb-NO" dirty="0" smtClean="0">
                <a:solidFill>
                  <a:srgbClr val="333333"/>
                </a:solidFill>
                <a:effectLst/>
                <a:latin typeface="Lucida Sans" panose="020B0602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Fagrådet er et nettverk for de kommunalt ansatte som jobber med ungdomsråd. Fagrådet er veiledere i saker for ungdomsrådet, tilretteleggere og sjåfør til og fra møter og en viktig suksessfaktor for RUST. </a:t>
            </a:r>
            <a:endParaRPr lang="nb-NO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dirty="0" smtClean="0">
                <a:solidFill>
                  <a:srgbClr val="333333"/>
                </a:solidFill>
                <a:effectLst/>
                <a:latin typeface="Lucida Sans" panose="020B06020305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Regional ungdomskonsulent er ansatt i Regionrådet i 50% stilling og sekretariat for RUST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nb-NO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dirty="0" smtClean="0">
                <a:solidFill>
                  <a:srgbClr val="333333"/>
                </a:solidFill>
                <a:effectLst/>
                <a:latin typeface="Lucida Sans" panose="020B06020305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RUST har egen saksordførere i Regionrådet som rådgiver</a:t>
            </a:r>
            <a:r>
              <a:rPr lang="nb-NO" baseline="0" dirty="0" smtClean="0">
                <a:solidFill>
                  <a:srgbClr val="333333"/>
                </a:solidFill>
                <a:effectLst/>
                <a:latin typeface="Lucida Sans" panose="020B06020305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og </a:t>
            </a:r>
            <a:r>
              <a:rPr lang="nb-NO" dirty="0" smtClean="0">
                <a:solidFill>
                  <a:srgbClr val="333333"/>
                </a:solidFill>
                <a:effectLst/>
                <a:latin typeface="Lucida Sans" panose="020B06020305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veileder i saker.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dirty="0" smtClean="0">
                <a:solidFill>
                  <a:srgbClr val="333333"/>
                </a:solidFill>
                <a:effectLst/>
                <a:latin typeface="Lucida Sans" panose="020B06020305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nb-NO" baseline="0" dirty="0" smtClean="0">
                <a:solidFill>
                  <a:srgbClr val="333333"/>
                </a:solidFill>
                <a:effectLst/>
                <a:latin typeface="Lucida Sans" panose="020B06020305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løpet av juni vil også alle de seks kommunestyrene behandle sak fra RUST og ungdomsrådene om en egen politisk rådgiver i </a:t>
            </a:r>
            <a:r>
              <a:rPr lang="nb-NO" baseline="0" dirty="0" err="1" smtClean="0">
                <a:solidFill>
                  <a:srgbClr val="333333"/>
                </a:solidFill>
                <a:effectLst/>
                <a:latin typeface="Lucida Sans" panose="020B06020305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kommustyret</a:t>
            </a:r>
            <a:r>
              <a:rPr lang="nb-NO" baseline="0" dirty="0" smtClean="0">
                <a:solidFill>
                  <a:srgbClr val="333333"/>
                </a:solidFill>
                <a:effectLst/>
                <a:latin typeface="Lucida Sans" panose="020B06020305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Den politiske rådgiveren skal sikre at ungdom er deltakere i samfunnsutvikling og involveres der beslutningene tas.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baseline="0" dirty="0" smtClean="0">
                <a:solidFill>
                  <a:srgbClr val="333333"/>
                </a:solidFill>
                <a:effectLst/>
                <a:latin typeface="Lucida Sans" panose="020B06020305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Ungdomsrådene skal skal involveres bredere og ha tydelig påvirkningskraft.</a:t>
            </a:r>
            <a:endParaRPr lang="nb-NO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433BB7-957F-4DD6-BBB4-43CA45D6A594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126032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nb-NO" dirty="0"/>
              <a:t>Gi unge en rolle i samfunnsutviklingen. Vi skal gi de en stemme og reell medvirkning gjennom å involvere ungdom der beslutninger tas, og gi de ansvar.</a:t>
            </a:r>
          </a:p>
          <a:p>
            <a:pPr lvl="0"/>
            <a:endParaRPr lang="nb-NO" dirty="0"/>
          </a:p>
          <a:p>
            <a:pPr lvl="0"/>
            <a:r>
              <a:rPr lang="nb-NO" dirty="0"/>
              <a:t>Det er viktig for oss å gjøre ungdom kjent med sin egen region, gjøre de stolt over Nord-Troms</a:t>
            </a:r>
          </a:p>
          <a:p>
            <a:pPr lvl="0"/>
            <a:r>
              <a:rPr lang="nb-NO" dirty="0"/>
              <a:t>Vi skal bygge felles identitet og øke kunnskap om kultur og næring </a:t>
            </a:r>
          </a:p>
          <a:p>
            <a:pPr lvl="0"/>
            <a:r>
              <a:rPr lang="nb-NO" dirty="0"/>
              <a:t>Vi skal vise fram muligheter i Nord-Troms innenfor utdanning, kultur, næring, politikk </a:t>
            </a:r>
          </a:p>
          <a:p>
            <a:pPr lvl="0"/>
            <a:r>
              <a:rPr lang="nb-NO" dirty="0"/>
              <a:t> </a:t>
            </a:r>
          </a:p>
          <a:p>
            <a:pPr lvl="0"/>
            <a:r>
              <a:rPr lang="nb-NO" dirty="0"/>
              <a:t>Øke fokus på unge hos voksne </a:t>
            </a:r>
            <a:r>
              <a:rPr lang="nb-NO" dirty="0" smtClean="0"/>
              <a:t>politikere.</a:t>
            </a:r>
            <a:endParaRPr lang="nb-NO" dirty="0"/>
          </a:p>
          <a:p>
            <a:pPr lvl="0"/>
            <a:endParaRPr lang="nb-NO" dirty="0"/>
          </a:p>
          <a:p>
            <a:pPr lvl="0"/>
            <a:r>
              <a:rPr lang="nb-NO" dirty="0"/>
              <a:t>Sikre god medvirkning og at ungdom former fremtida i eget lokalsamfunn</a:t>
            </a:r>
          </a:p>
          <a:p>
            <a:pPr lvl="0"/>
            <a:r>
              <a:rPr lang="nb-NO" dirty="0"/>
              <a:t>Gå fra «saker som angår dem» til å ha en rolle og en stemme fordi alle saker angår ungdom.</a:t>
            </a:r>
          </a:p>
          <a:p>
            <a:pPr lvl="0"/>
            <a:endParaRPr lang="nb-NO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648350-3368-4327-9AAE-6362428B5443}" type="slidenum">
              <a:rPr lang="nb-NO" smtClean="0"/>
              <a:pPr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408612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Så til viktige faktorer</a:t>
            </a:r>
            <a:r>
              <a:rPr lang="nb-NO" baseline="0" dirty="0" smtClean="0"/>
              <a:t> for at vi skal lykkes:</a:t>
            </a:r>
          </a:p>
          <a:p>
            <a:endParaRPr lang="nb-NO" baseline="0" dirty="0" smtClean="0"/>
          </a:p>
          <a:p>
            <a:r>
              <a:rPr lang="nb-NO" baseline="0" dirty="0" smtClean="0"/>
              <a:t>Forankring og vilje hos voksne politikere, hos ordførere og kommunestyrene. De vet om oss, de fremmer oss og de vil stille opp.</a:t>
            </a:r>
          </a:p>
          <a:p>
            <a:endParaRPr lang="nb-NO" baseline="0" dirty="0" smtClean="0"/>
          </a:p>
          <a:p>
            <a:r>
              <a:rPr lang="nb-NO" baseline="0" dirty="0" smtClean="0"/>
              <a:t>Ressurser ligger i de som jobber med ungdomsråd i hver kommune, og i min stilling som regional ungdomskonsulent.</a:t>
            </a:r>
          </a:p>
          <a:p>
            <a:endParaRPr lang="nb-NO" baseline="0" dirty="0" smtClean="0"/>
          </a:p>
          <a:p>
            <a:r>
              <a:rPr lang="nb-NO" baseline="0" dirty="0" smtClean="0"/>
              <a:t>Kontinuitet viktig for å opprettholde trykket, holde fokus. Ungdomsråd faller fort fra hverandre hvis en kommune står uten voksenressurs. I de tilfellene har vi sett at det regionale systemet og ungdommene har klart å holde sømmene sammen til ressurser har vært på plass igjen.</a:t>
            </a:r>
          </a:p>
          <a:p>
            <a:endParaRPr lang="nb-NO" baseline="0" dirty="0" smtClean="0"/>
          </a:p>
          <a:p>
            <a:r>
              <a:rPr lang="nb-NO" baseline="0" dirty="0" smtClean="0"/>
              <a:t>Nettverksbygging for ungdom som vi ser tar sentrale posisjoner i ungdomspolitikk når de er ferdige hos oss. Nettverk for de ansatte som jobber med ungsområd i små kommuner og ikke har kolleger.</a:t>
            </a:r>
          </a:p>
          <a:p>
            <a:endParaRPr lang="nb-NO" baseline="0" dirty="0" smtClean="0"/>
          </a:p>
          <a:p>
            <a:r>
              <a:rPr lang="nb-NO" baseline="0" dirty="0" smtClean="0"/>
              <a:t>Konkrete oppgaver – svare på høringer, behandle søknader til Prøv sjøl-fondet, arrangere RUST-konferansen, lede møter, presentere og gjøre!</a:t>
            </a:r>
          </a:p>
          <a:p>
            <a:endParaRPr lang="nb-NO" baseline="0" dirty="0" smtClean="0"/>
          </a:p>
          <a:p>
            <a:r>
              <a:rPr lang="nb-NO" baseline="0" dirty="0" smtClean="0"/>
              <a:t>Budsjett – ungdomsrådet vedtar bruk av pengene innenfor den gitte budsjettramme. Møtegodtgjørelser som i begynnelsen kan være det som lokker til deltakelse, men som er viktig for at arbeidet skal prioriteres og at vi holder kontinuitet og profesjonalitet.</a:t>
            </a:r>
          </a:p>
          <a:p>
            <a:endParaRPr lang="nb-NO" baseline="0" dirty="0" smtClean="0"/>
          </a:p>
          <a:p>
            <a:r>
              <a:rPr lang="nb-NO" baseline="0" dirty="0" smtClean="0"/>
              <a:t>Opplæring og skolering  av ungdomsråd og nye representanter gjøres på RUST-konferansen. Vi bruke ofte tidligere </a:t>
            </a:r>
            <a:r>
              <a:rPr lang="nb-NO" baseline="0" dirty="0" err="1" smtClean="0"/>
              <a:t>RUSTere</a:t>
            </a:r>
            <a:r>
              <a:rPr lang="nb-NO" baseline="0" dirty="0" smtClean="0"/>
              <a:t> til å dele erfaringer og komme med gode tips til vellykket ungdomsrådsarbeid.</a:t>
            </a:r>
          </a:p>
          <a:p>
            <a:endParaRPr lang="nb-NO" baseline="0" dirty="0" smtClean="0"/>
          </a:p>
          <a:p>
            <a:r>
              <a:rPr lang="nb-NO" baseline="0" dirty="0" smtClean="0"/>
              <a:t>Det er viktig for ungdom å blir hørt! RUST har jobbet frem flere saker som har hatt stor betydning for mange unge i regionene. De har engasjert seg for de mange hybelboerne på videregående skole, fremmet sak om en egen yrkes- og utdanningsmesse slik at de sliper å reise til Tromsø, engasjert seg i nedleggelse av linjer og utdanningstilbud på vgs.. </a:t>
            </a:r>
          </a:p>
          <a:p>
            <a:endParaRPr lang="nb-NO" baseline="0" dirty="0" smtClean="0"/>
          </a:p>
          <a:p>
            <a:r>
              <a:rPr lang="nb-NO" baseline="0" dirty="0" smtClean="0"/>
              <a:t>Nå jobber vi med å etablere en ordning med en politisk rådgiver for ungdomsråd i Formannskapene i alle kommunene. Ungdomsrådene skal ha tettere oppfølging av politikere, få uttale seg  flere saker og bli mindre sårbare.</a:t>
            </a:r>
          </a:p>
          <a:p>
            <a:endParaRPr lang="nb-NO" baseline="0" dirty="0" smtClean="0"/>
          </a:p>
          <a:p>
            <a:r>
              <a:rPr lang="nb-NO" baseline="0" dirty="0" smtClean="0"/>
              <a:t>Avslutningsvis har vi med et sitat fra en av ungdommene </a:t>
            </a:r>
            <a:endParaRPr lang="nb-NO" dirty="0" smtClean="0"/>
          </a:p>
          <a:p>
            <a:endParaRPr lang="nb-NO" dirty="0" smtClean="0"/>
          </a:p>
          <a:p>
            <a:r>
              <a:rPr lang="nb-NO" dirty="0" smtClean="0"/>
              <a:t>Hilsen fra ungdommene:</a:t>
            </a:r>
          </a:p>
          <a:p>
            <a:r>
              <a:rPr lang="nb-NO" dirty="0" smtClean="0"/>
              <a:t>Facebook </a:t>
            </a:r>
          </a:p>
          <a:p>
            <a:r>
              <a:rPr lang="nb-NO" dirty="0" smtClean="0"/>
              <a:t>Instagram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648350-3368-4327-9AAE-6362428B5443}" type="slidenum">
              <a:rPr lang="nb-NO" smtClean="0"/>
              <a:pPr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059107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Finansiering: spleiselag mellom det offentlige og næring</a:t>
            </a:r>
          </a:p>
          <a:p>
            <a:r>
              <a:rPr lang="nb-NO" dirty="0"/>
              <a:t>1</a:t>
            </a:r>
            <a:r>
              <a:rPr lang="nb-NO" baseline="0" dirty="0"/>
              <a:t> mil fra kommunen</a:t>
            </a:r>
          </a:p>
          <a:p>
            <a:r>
              <a:rPr lang="nb-NO" baseline="0" dirty="0"/>
              <a:t>350 000,- kr fra medlemsbidrag</a:t>
            </a:r>
          </a:p>
          <a:p>
            <a:r>
              <a:rPr lang="nb-NO" baseline="0" dirty="0"/>
              <a:t>500 000,- </a:t>
            </a:r>
            <a:r>
              <a:rPr lang="nb-NO" baseline="0" dirty="0" err="1"/>
              <a:t>provsjonsinntekter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8489C8-A538-4420-9083-DEF7465B153B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110040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Noen</a:t>
            </a:r>
            <a:r>
              <a:rPr lang="nb-NO" baseline="0" dirty="0" smtClean="0"/>
              <a:t> av «våres» – flotte eksempla Nord-</a:t>
            </a:r>
            <a:r>
              <a:rPr lang="nb-NO" baseline="0" dirty="0" err="1" smtClean="0"/>
              <a:t>Tromsinger</a:t>
            </a:r>
            <a:r>
              <a:rPr lang="nb-NO" baseline="0" dirty="0" smtClean="0"/>
              <a:t> som vi stolte av, og som dere kanskje kjenner?</a:t>
            </a:r>
          </a:p>
          <a:p>
            <a:endParaRPr lang="nb-NO" baseline="0" dirty="0" smtClean="0"/>
          </a:p>
          <a:p>
            <a:r>
              <a:rPr lang="nb-NO" baseline="0" dirty="0" err="1" smtClean="0"/>
              <a:t>Jegertvillingan</a:t>
            </a:r>
            <a:r>
              <a:rPr lang="nb-NO" baseline="0" dirty="0" smtClean="0"/>
              <a:t> Kristine og Johanne </a:t>
            </a:r>
          </a:p>
          <a:p>
            <a:r>
              <a:rPr lang="nb-NO" baseline="0" dirty="0" smtClean="0"/>
              <a:t>Carina Olset kjent fra NRK-sporten</a:t>
            </a:r>
          </a:p>
          <a:p>
            <a:r>
              <a:rPr lang="nb-NO" baseline="0" dirty="0" smtClean="0"/>
              <a:t>Johan Andre Forfang som tok OL-medalje i hopp i vinter</a:t>
            </a:r>
          </a:p>
          <a:p>
            <a:r>
              <a:rPr lang="nb-NO" baseline="0" dirty="0" smtClean="0"/>
              <a:t>Andreas </a:t>
            </a:r>
            <a:r>
              <a:rPr lang="nb-NO" baseline="0" dirty="0" err="1" smtClean="0"/>
              <a:t>Nyård</a:t>
            </a:r>
            <a:r>
              <a:rPr lang="nb-NO" baseline="0" dirty="0" smtClean="0"/>
              <a:t> vant nylig Vasaloppet</a:t>
            </a:r>
          </a:p>
          <a:p>
            <a:r>
              <a:rPr lang="nb-NO" baseline="0" dirty="0" err="1" smtClean="0"/>
              <a:t>Agy</a:t>
            </a:r>
            <a:r>
              <a:rPr lang="nb-NO" baseline="0" dirty="0" smtClean="0"/>
              <a:t> – samisk musiker</a:t>
            </a:r>
          </a:p>
          <a:p>
            <a:r>
              <a:rPr lang="nb-NO" baseline="0" dirty="0" err="1" smtClean="0"/>
              <a:t>Violet</a:t>
            </a:r>
            <a:r>
              <a:rPr lang="nb-NO" baseline="0" dirty="0" smtClean="0"/>
              <a:t> Road </a:t>
            </a:r>
          </a:p>
          <a:p>
            <a:r>
              <a:rPr lang="nb-NO" baseline="0" dirty="0" smtClean="0"/>
              <a:t>Kristin Vollstad – verdensmester i fullkontakt kickboksing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648350-3368-4327-9AAE-6362428B5443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30752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Noen</a:t>
            </a:r>
            <a:r>
              <a:rPr lang="nb-NO" baseline="0" dirty="0" smtClean="0"/>
              <a:t> av «våres» – flotte eksempla Nord-</a:t>
            </a:r>
            <a:r>
              <a:rPr lang="nb-NO" baseline="0" dirty="0" err="1" smtClean="0"/>
              <a:t>Tromsinger</a:t>
            </a:r>
            <a:r>
              <a:rPr lang="nb-NO" baseline="0" dirty="0" smtClean="0"/>
              <a:t> som vi stolte av, og som dere kanskje kjenner?</a:t>
            </a:r>
          </a:p>
          <a:p>
            <a:endParaRPr lang="nb-NO" baseline="0" dirty="0" smtClean="0"/>
          </a:p>
          <a:p>
            <a:r>
              <a:rPr lang="nb-NO" baseline="0" dirty="0" err="1" smtClean="0"/>
              <a:t>Jegertvillingan</a:t>
            </a:r>
            <a:r>
              <a:rPr lang="nb-NO" baseline="0" dirty="0" smtClean="0"/>
              <a:t> Kristine og Johanne </a:t>
            </a:r>
          </a:p>
          <a:p>
            <a:r>
              <a:rPr lang="nb-NO" baseline="0" dirty="0" smtClean="0"/>
              <a:t>Carina Olset kjent fra NRK-sporten</a:t>
            </a:r>
          </a:p>
          <a:p>
            <a:r>
              <a:rPr lang="nb-NO" baseline="0" dirty="0" smtClean="0"/>
              <a:t>Johan Andre Forfang som tok OL-medalje i hopp i vinter</a:t>
            </a:r>
          </a:p>
          <a:p>
            <a:r>
              <a:rPr lang="nb-NO" baseline="0" dirty="0" smtClean="0"/>
              <a:t>Andreas </a:t>
            </a:r>
            <a:r>
              <a:rPr lang="nb-NO" baseline="0" dirty="0" err="1" smtClean="0"/>
              <a:t>Nyård</a:t>
            </a:r>
            <a:r>
              <a:rPr lang="nb-NO" baseline="0" dirty="0" smtClean="0"/>
              <a:t> vant nylig Vasaloppet</a:t>
            </a:r>
          </a:p>
          <a:p>
            <a:r>
              <a:rPr lang="nb-NO" baseline="0" dirty="0" err="1" smtClean="0"/>
              <a:t>Agy</a:t>
            </a:r>
            <a:r>
              <a:rPr lang="nb-NO" baseline="0" dirty="0" smtClean="0"/>
              <a:t> – samisk musiker</a:t>
            </a:r>
          </a:p>
          <a:p>
            <a:r>
              <a:rPr lang="nb-NO" baseline="0" dirty="0" err="1" smtClean="0"/>
              <a:t>Violet</a:t>
            </a:r>
            <a:r>
              <a:rPr lang="nb-NO" baseline="0" dirty="0" smtClean="0"/>
              <a:t> Road </a:t>
            </a:r>
          </a:p>
          <a:p>
            <a:r>
              <a:rPr lang="nb-NO" baseline="0" dirty="0" smtClean="0"/>
              <a:t>Kristin Vollstad – verdensmester i fullkontakt kickboksing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648350-3368-4327-9AAE-6362428B5443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76146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Noen</a:t>
            </a:r>
            <a:r>
              <a:rPr lang="nb-NO" baseline="0" dirty="0" smtClean="0"/>
              <a:t> av «våres» – flotte eksempla Nord-</a:t>
            </a:r>
            <a:r>
              <a:rPr lang="nb-NO" baseline="0" dirty="0" err="1" smtClean="0"/>
              <a:t>Tromsinger</a:t>
            </a:r>
            <a:r>
              <a:rPr lang="nb-NO" baseline="0" dirty="0" smtClean="0"/>
              <a:t> som vi stolte av, og som dere kanskje kjenner?</a:t>
            </a:r>
          </a:p>
          <a:p>
            <a:endParaRPr lang="nb-NO" baseline="0" dirty="0" smtClean="0"/>
          </a:p>
          <a:p>
            <a:r>
              <a:rPr lang="nb-NO" baseline="0" dirty="0" err="1" smtClean="0"/>
              <a:t>Jegertvillingan</a:t>
            </a:r>
            <a:r>
              <a:rPr lang="nb-NO" baseline="0" dirty="0" smtClean="0"/>
              <a:t> Kristine og Johanne </a:t>
            </a:r>
          </a:p>
          <a:p>
            <a:r>
              <a:rPr lang="nb-NO" baseline="0" dirty="0" smtClean="0"/>
              <a:t>Carina Olset kjent fra NRK-sporten</a:t>
            </a:r>
          </a:p>
          <a:p>
            <a:r>
              <a:rPr lang="nb-NO" baseline="0" dirty="0" smtClean="0"/>
              <a:t>Johan Andre Forfang som tok OL-medalje i hopp i vinter</a:t>
            </a:r>
          </a:p>
          <a:p>
            <a:r>
              <a:rPr lang="nb-NO" baseline="0" dirty="0" smtClean="0"/>
              <a:t>Andreas </a:t>
            </a:r>
            <a:r>
              <a:rPr lang="nb-NO" baseline="0" dirty="0" err="1" smtClean="0"/>
              <a:t>Nyård</a:t>
            </a:r>
            <a:r>
              <a:rPr lang="nb-NO" baseline="0" dirty="0" smtClean="0"/>
              <a:t> vant nylig Vasaloppet</a:t>
            </a:r>
          </a:p>
          <a:p>
            <a:r>
              <a:rPr lang="nb-NO" baseline="0" dirty="0" err="1" smtClean="0"/>
              <a:t>Agy</a:t>
            </a:r>
            <a:r>
              <a:rPr lang="nb-NO" baseline="0" dirty="0" smtClean="0"/>
              <a:t> – samisk musiker</a:t>
            </a:r>
          </a:p>
          <a:p>
            <a:r>
              <a:rPr lang="nb-NO" baseline="0" dirty="0" err="1" smtClean="0"/>
              <a:t>Violet</a:t>
            </a:r>
            <a:r>
              <a:rPr lang="nb-NO" baseline="0" dirty="0" smtClean="0"/>
              <a:t> Road </a:t>
            </a:r>
          </a:p>
          <a:p>
            <a:r>
              <a:rPr lang="nb-NO" baseline="0" dirty="0" smtClean="0"/>
              <a:t>Kristin Vollstad – verdensmester i fullkontakt kickboksing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648350-3368-4327-9AAE-6362428B5443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39210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Noen</a:t>
            </a:r>
            <a:r>
              <a:rPr lang="nb-NO" baseline="0" dirty="0" smtClean="0"/>
              <a:t> av «våres» – flotte eksempla Nord-</a:t>
            </a:r>
            <a:r>
              <a:rPr lang="nb-NO" baseline="0" dirty="0" err="1" smtClean="0"/>
              <a:t>Tromsinger</a:t>
            </a:r>
            <a:r>
              <a:rPr lang="nb-NO" baseline="0" dirty="0" smtClean="0"/>
              <a:t> som vi stolte av, og som dere kanskje kjenner?</a:t>
            </a:r>
          </a:p>
          <a:p>
            <a:endParaRPr lang="nb-NO" baseline="0" dirty="0" smtClean="0"/>
          </a:p>
          <a:p>
            <a:r>
              <a:rPr lang="nb-NO" baseline="0" dirty="0" err="1" smtClean="0"/>
              <a:t>Jegertvillingan</a:t>
            </a:r>
            <a:r>
              <a:rPr lang="nb-NO" baseline="0" dirty="0" smtClean="0"/>
              <a:t> Kristine og Johanne </a:t>
            </a:r>
          </a:p>
          <a:p>
            <a:r>
              <a:rPr lang="nb-NO" baseline="0" dirty="0" smtClean="0"/>
              <a:t>Carina Olset kjent fra NRK-sporten</a:t>
            </a:r>
          </a:p>
          <a:p>
            <a:r>
              <a:rPr lang="nb-NO" baseline="0" dirty="0" smtClean="0"/>
              <a:t>Johan Andre Forfang som tok OL-medalje i hopp i vinter</a:t>
            </a:r>
          </a:p>
          <a:p>
            <a:r>
              <a:rPr lang="nb-NO" baseline="0" dirty="0" smtClean="0"/>
              <a:t>Andreas </a:t>
            </a:r>
            <a:r>
              <a:rPr lang="nb-NO" baseline="0" dirty="0" err="1" smtClean="0"/>
              <a:t>Nyård</a:t>
            </a:r>
            <a:r>
              <a:rPr lang="nb-NO" baseline="0" dirty="0" smtClean="0"/>
              <a:t> vant nylig Vasaloppet</a:t>
            </a:r>
          </a:p>
          <a:p>
            <a:r>
              <a:rPr lang="nb-NO" baseline="0" dirty="0" err="1" smtClean="0"/>
              <a:t>Agy</a:t>
            </a:r>
            <a:r>
              <a:rPr lang="nb-NO" baseline="0" dirty="0" smtClean="0"/>
              <a:t> – samisk musiker</a:t>
            </a:r>
          </a:p>
          <a:p>
            <a:r>
              <a:rPr lang="nb-NO" baseline="0" dirty="0" err="1" smtClean="0"/>
              <a:t>Violet</a:t>
            </a:r>
            <a:r>
              <a:rPr lang="nb-NO" baseline="0" dirty="0" smtClean="0"/>
              <a:t> Road </a:t>
            </a:r>
          </a:p>
          <a:p>
            <a:r>
              <a:rPr lang="nb-NO" baseline="0" dirty="0" smtClean="0"/>
              <a:t>Kristin Vollstad – verdensmester i fullkontakt kickboksing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648350-3368-4327-9AAE-6362428B5443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1895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red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2"/>
          <p:cNvSpPr>
            <a:spLocks noGrp="1"/>
          </p:cNvSpPr>
          <p:nvPr>
            <p:ph type="title" hasCustomPrompt="1"/>
          </p:nvPr>
        </p:nvSpPr>
        <p:spPr>
          <a:xfrm>
            <a:off x="838200" y="824440"/>
            <a:ext cx="10515600" cy="495402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Lucida Sans" panose="020B0602030504020204" pitchFamily="34" charset="0"/>
              </a:defRPr>
            </a:lvl1pPr>
          </a:lstStyle>
          <a:p>
            <a:r>
              <a:rPr lang="nb-NO" dirty="0" smtClean="0"/>
              <a:t>HOVEDTITTEL</a:t>
            </a:r>
            <a:endParaRPr lang="nb-NO" dirty="0"/>
          </a:p>
        </p:txBody>
      </p:sp>
      <p:sp>
        <p:nvSpPr>
          <p:cNvPr id="7" name="Plassholder for tekst 18"/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1460225"/>
            <a:ext cx="10515600" cy="3791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  <a:latin typeface="Lucida Sans" panose="020B0602030504020204" pitchFamily="34" charset="0"/>
              </a:defRPr>
            </a:lvl1pPr>
          </a:lstStyle>
          <a:p>
            <a:pPr lvl="0"/>
            <a:r>
              <a:rPr lang="nb-NO" dirty="0" smtClean="0"/>
              <a:t>UNDERTITTEL</a:t>
            </a:r>
            <a:endParaRPr lang="nb-NO" dirty="0"/>
          </a:p>
        </p:txBody>
      </p:sp>
      <p:sp>
        <p:nvSpPr>
          <p:cNvPr id="8" name="Plassholder for tekst 11"/>
          <p:cNvSpPr>
            <a:spLocks noGrp="1"/>
          </p:cNvSpPr>
          <p:nvPr>
            <p:ph type="body" sz="quarter" idx="10"/>
          </p:nvPr>
        </p:nvSpPr>
        <p:spPr>
          <a:xfrm>
            <a:off x="838200" y="1906439"/>
            <a:ext cx="10515600" cy="3786072"/>
          </a:xfrm>
          <a:prstGeom prst="rect">
            <a:avLst/>
          </a:prstGeom>
        </p:spPr>
        <p:txBody>
          <a:bodyPr/>
          <a:lstStyle>
            <a:lvl1pPr>
              <a:buClrTx/>
              <a:defRPr sz="1600">
                <a:latin typeface="Lucida Sans" panose="020B0602030504020204" pitchFamily="34" charset="0"/>
              </a:defRPr>
            </a:lvl1pPr>
            <a:lvl2pPr>
              <a:buClrTx/>
              <a:defRPr sz="1600">
                <a:latin typeface="Lucida Sans" panose="020B0602030504020204" pitchFamily="34" charset="0"/>
              </a:defRPr>
            </a:lvl2pPr>
            <a:lvl3pPr>
              <a:buClrTx/>
              <a:defRPr sz="1600">
                <a:latin typeface="Lucida Sans" panose="020B0602030504020204" pitchFamily="34" charset="0"/>
              </a:defRPr>
            </a:lvl3pPr>
            <a:lvl4pPr>
              <a:buClrTx/>
              <a:defRPr sz="1600">
                <a:latin typeface="Lucida Sans" panose="020B0602030504020204" pitchFamily="34" charset="0"/>
              </a:defRPr>
            </a:lvl4pPr>
            <a:lvl5pPr>
              <a:buClrTx/>
              <a:defRPr sz="1600">
                <a:latin typeface="Lucida Sans" panose="020B0602030504020204" pitchFamily="34" charset="0"/>
              </a:defRPr>
            </a:lvl5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346691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nstrestilt tekst med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ssholder for bilde 14"/>
          <p:cNvSpPr>
            <a:spLocks noGrp="1"/>
          </p:cNvSpPr>
          <p:nvPr>
            <p:ph type="pic" sz="quarter" idx="12"/>
          </p:nvPr>
        </p:nvSpPr>
        <p:spPr>
          <a:xfrm>
            <a:off x="6591300" y="1460226"/>
            <a:ext cx="4762500" cy="423255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6" name="Tittel 12"/>
          <p:cNvSpPr>
            <a:spLocks noGrp="1"/>
          </p:cNvSpPr>
          <p:nvPr>
            <p:ph type="title" hasCustomPrompt="1"/>
          </p:nvPr>
        </p:nvSpPr>
        <p:spPr>
          <a:xfrm>
            <a:off x="838200" y="824440"/>
            <a:ext cx="10515600" cy="495402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Lucida Sans" panose="020B0602030504020204" pitchFamily="34" charset="0"/>
              </a:defRPr>
            </a:lvl1pPr>
          </a:lstStyle>
          <a:p>
            <a:r>
              <a:rPr lang="nb-NO" dirty="0" smtClean="0"/>
              <a:t>HOVEDTITTEL</a:t>
            </a:r>
            <a:endParaRPr lang="nb-NO" dirty="0"/>
          </a:p>
        </p:txBody>
      </p:sp>
      <p:sp>
        <p:nvSpPr>
          <p:cNvPr id="7" name="Plassholder for tekst 18"/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1460225"/>
            <a:ext cx="5524500" cy="3791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  <a:latin typeface="Lucida Sans" panose="020B0602030504020204" pitchFamily="34" charset="0"/>
              </a:defRPr>
            </a:lvl1pPr>
          </a:lstStyle>
          <a:p>
            <a:pPr lvl="0"/>
            <a:r>
              <a:rPr lang="nb-NO" dirty="0" smtClean="0"/>
              <a:t>UNDERTITTEL</a:t>
            </a:r>
            <a:endParaRPr lang="nb-NO" dirty="0"/>
          </a:p>
        </p:txBody>
      </p:sp>
      <p:sp>
        <p:nvSpPr>
          <p:cNvPr id="9" name="Plassholder for tekst 11"/>
          <p:cNvSpPr>
            <a:spLocks noGrp="1"/>
          </p:cNvSpPr>
          <p:nvPr>
            <p:ph type="body" sz="quarter" idx="10"/>
          </p:nvPr>
        </p:nvSpPr>
        <p:spPr>
          <a:xfrm>
            <a:off x="838200" y="1906439"/>
            <a:ext cx="5524500" cy="3786072"/>
          </a:xfrm>
          <a:prstGeom prst="rect">
            <a:avLst/>
          </a:prstGeom>
        </p:spPr>
        <p:txBody>
          <a:bodyPr/>
          <a:lstStyle>
            <a:lvl1pPr marL="285750" indent="-285750">
              <a:buClrTx/>
              <a:buFont typeface="Arial" panose="020B0604020202020204" pitchFamily="34" charset="0"/>
              <a:buChar char="•"/>
              <a:defRPr sz="1600">
                <a:latin typeface="Lucida Sans" panose="020B0602030504020204" pitchFamily="34" charset="0"/>
              </a:defRPr>
            </a:lvl1pPr>
            <a:lvl2pPr marL="742950" indent="-285750">
              <a:buClrTx/>
              <a:buFont typeface="Arial" panose="020B0604020202020204" pitchFamily="34" charset="0"/>
              <a:buChar char="•"/>
              <a:defRPr sz="1600">
                <a:latin typeface="Lucida Sans" panose="020B0602030504020204" pitchFamily="34" charset="0"/>
              </a:defRPr>
            </a:lvl2pPr>
            <a:lvl3pPr marL="1200150" indent="-285750">
              <a:buClrTx/>
              <a:buFont typeface="Arial" panose="020B0604020202020204" pitchFamily="34" charset="0"/>
              <a:buChar char="•"/>
              <a:defRPr sz="1600">
                <a:latin typeface="Lucida Sans" panose="020B0602030504020204" pitchFamily="34" charset="0"/>
              </a:defRPr>
            </a:lvl3pPr>
            <a:lvl4pPr marL="1657350" indent="-285750">
              <a:buClrTx/>
              <a:buFont typeface="Arial" panose="020B0604020202020204" pitchFamily="34" charset="0"/>
              <a:buChar char="•"/>
              <a:defRPr sz="1600">
                <a:latin typeface="Lucida Sans" panose="020B0602030504020204" pitchFamily="34" charset="0"/>
              </a:defRPr>
            </a:lvl4pPr>
            <a:lvl5pPr marL="2114550" indent="-285750">
              <a:buClrTx/>
              <a:buFont typeface="Arial" panose="020B0604020202020204" pitchFamily="34" charset="0"/>
              <a:buChar char="•"/>
              <a:defRPr sz="1600">
                <a:latin typeface="Lucida Sans" panose="020B0602030504020204" pitchFamily="34" charset="0"/>
              </a:defRPr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225716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nstrestilt tekst med to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ssholder for tekst 11"/>
          <p:cNvSpPr>
            <a:spLocks noGrp="1"/>
          </p:cNvSpPr>
          <p:nvPr>
            <p:ph type="body" sz="quarter" idx="10"/>
          </p:nvPr>
        </p:nvSpPr>
        <p:spPr>
          <a:xfrm>
            <a:off x="838200" y="1906439"/>
            <a:ext cx="5524500" cy="3786072"/>
          </a:xfrm>
          <a:prstGeom prst="rect">
            <a:avLst/>
          </a:prstGeom>
        </p:spPr>
        <p:txBody>
          <a:bodyPr/>
          <a:lstStyle>
            <a:lvl1pPr>
              <a:buClrTx/>
              <a:defRPr sz="1600">
                <a:solidFill>
                  <a:schemeClr val="tx1"/>
                </a:solidFill>
                <a:latin typeface="Lucida Sans" panose="020B0602030504020204" pitchFamily="34" charset="0"/>
              </a:defRPr>
            </a:lvl1pPr>
            <a:lvl2pPr>
              <a:buClrTx/>
              <a:defRPr sz="1600">
                <a:solidFill>
                  <a:schemeClr val="tx1"/>
                </a:solidFill>
                <a:latin typeface="Lucida Sans" panose="020B0602030504020204" pitchFamily="34" charset="0"/>
              </a:defRPr>
            </a:lvl2pPr>
            <a:lvl3pPr>
              <a:buClrTx/>
              <a:defRPr sz="1600">
                <a:solidFill>
                  <a:schemeClr val="tx1"/>
                </a:solidFill>
                <a:latin typeface="Lucida Sans" panose="020B0602030504020204" pitchFamily="34" charset="0"/>
              </a:defRPr>
            </a:lvl3pPr>
            <a:lvl4pPr>
              <a:buClrTx/>
              <a:defRPr sz="1600">
                <a:solidFill>
                  <a:schemeClr val="tx1"/>
                </a:solidFill>
                <a:latin typeface="Lucida Sans" panose="020B0602030504020204" pitchFamily="34" charset="0"/>
              </a:defRPr>
            </a:lvl4pPr>
            <a:lvl5pPr>
              <a:buClrTx/>
              <a:defRPr sz="1600">
                <a:solidFill>
                  <a:schemeClr val="tx1"/>
                </a:solidFill>
                <a:latin typeface="Lucida Sans" panose="020B0602030504020204" pitchFamily="34" charset="0"/>
              </a:defRPr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5" name="Plassholder for bilde 14"/>
          <p:cNvSpPr>
            <a:spLocks noGrp="1"/>
          </p:cNvSpPr>
          <p:nvPr>
            <p:ph type="pic" sz="quarter" idx="12"/>
          </p:nvPr>
        </p:nvSpPr>
        <p:spPr>
          <a:xfrm>
            <a:off x="6591300" y="1460225"/>
            <a:ext cx="4762500" cy="1938583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6" name="Plassholder for bilde 14"/>
          <p:cNvSpPr>
            <a:spLocks noGrp="1"/>
          </p:cNvSpPr>
          <p:nvPr>
            <p:ph type="pic" sz="quarter" idx="13"/>
          </p:nvPr>
        </p:nvSpPr>
        <p:spPr>
          <a:xfrm>
            <a:off x="6591300" y="3539192"/>
            <a:ext cx="4762500" cy="2153320"/>
          </a:xfrm>
          <a:prstGeom prst="rect">
            <a:avLst/>
          </a:prstGeom>
        </p:spPr>
        <p:txBody>
          <a:bodyPr/>
          <a:lstStyle/>
          <a:p>
            <a:r>
              <a:rPr lang="nb-NO" dirty="0" smtClean="0"/>
              <a:t>Klikk ikonet for å legge til et bilde</a:t>
            </a:r>
            <a:endParaRPr lang="nb-NO" dirty="0"/>
          </a:p>
        </p:txBody>
      </p:sp>
      <p:sp>
        <p:nvSpPr>
          <p:cNvPr id="9" name="Tittel 12"/>
          <p:cNvSpPr>
            <a:spLocks noGrp="1"/>
          </p:cNvSpPr>
          <p:nvPr>
            <p:ph type="title" hasCustomPrompt="1"/>
          </p:nvPr>
        </p:nvSpPr>
        <p:spPr>
          <a:xfrm>
            <a:off x="838200" y="824440"/>
            <a:ext cx="10515600" cy="495402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Lucida Sans" panose="020B0602030504020204" pitchFamily="34" charset="0"/>
              </a:defRPr>
            </a:lvl1pPr>
          </a:lstStyle>
          <a:p>
            <a:r>
              <a:rPr lang="nb-NO" dirty="0" smtClean="0"/>
              <a:t>HOVEDTITTEL</a:t>
            </a:r>
            <a:endParaRPr lang="nb-NO" dirty="0"/>
          </a:p>
        </p:txBody>
      </p:sp>
      <p:sp>
        <p:nvSpPr>
          <p:cNvPr id="10" name="Plassholder for tekst 18"/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1460225"/>
            <a:ext cx="5524500" cy="3791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  <a:latin typeface="Lucida Sans" panose="020B0602030504020204" pitchFamily="34" charset="0"/>
              </a:defRPr>
            </a:lvl1pPr>
          </a:lstStyle>
          <a:p>
            <a:pPr lvl="0"/>
            <a:r>
              <a:rPr lang="nb-NO" dirty="0" smtClean="0"/>
              <a:t>UNDERTITTEL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1460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ssholder for bilde 12"/>
          <p:cNvSpPr>
            <a:spLocks noGrp="1"/>
          </p:cNvSpPr>
          <p:nvPr>
            <p:ph type="pic" sz="quarter" idx="10"/>
          </p:nvPr>
        </p:nvSpPr>
        <p:spPr>
          <a:xfrm>
            <a:off x="838199" y="1544128"/>
            <a:ext cx="6459747" cy="4259772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Lucida Sans" panose="020B0602030504020204" pitchFamily="34" charset="0"/>
              </a:defRPr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8" name="Tittel 12"/>
          <p:cNvSpPr>
            <a:spLocks noGrp="1"/>
          </p:cNvSpPr>
          <p:nvPr>
            <p:ph type="title" hasCustomPrompt="1"/>
          </p:nvPr>
        </p:nvSpPr>
        <p:spPr>
          <a:xfrm>
            <a:off x="838200" y="824440"/>
            <a:ext cx="10515600" cy="495402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Lucida Sans" panose="020B0602030504020204" pitchFamily="34" charset="0"/>
              </a:defRPr>
            </a:lvl1pPr>
          </a:lstStyle>
          <a:p>
            <a:r>
              <a:rPr lang="nb-NO" dirty="0" smtClean="0"/>
              <a:t>HOVEDTITTEL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89504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kolonner med bildeser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tel 12"/>
          <p:cNvSpPr>
            <a:spLocks noGrp="1"/>
          </p:cNvSpPr>
          <p:nvPr>
            <p:ph type="title" hasCustomPrompt="1"/>
          </p:nvPr>
        </p:nvSpPr>
        <p:spPr>
          <a:xfrm>
            <a:off x="838200" y="824440"/>
            <a:ext cx="10515600" cy="495402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Lucida Sans" panose="020B0602030504020204" pitchFamily="34" charset="0"/>
              </a:defRPr>
            </a:lvl1pPr>
          </a:lstStyle>
          <a:p>
            <a:r>
              <a:rPr lang="nb-NO" dirty="0" smtClean="0"/>
              <a:t>HOVEDTITTEL</a:t>
            </a:r>
            <a:endParaRPr lang="nb-NO" dirty="0"/>
          </a:p>
        </p:txBody>
      </p:sp>
      <p:sp>
        <p:nvSpPr>
          <p:cNvPr id="17" name="Plassholder for tekst 18"/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1460225"/>
            <a:ext cx="10515600" cy="3791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  <a:latin typeface="Lucida Sans" panose="020B0602030504020204" pitchFamily="34" charset="0"/>
              </a:defRPr>
            </a:lvl1pPr>
          </a:lstStyle>
          <a:p>
            <a:pPr lvl="0"/>
            <a:r>
              <a:rPr lang="nb-NO" dirty="0" smtClean="0"/>
              <a:t>UNDERTITTEL</a:t>
            </a:r>
            <a:endParaRPr lang="nb-NO" dirty="0"/>
          </a:p>
        </p:txBody>
      </p:sp>
      <p:sp>
        <p:nvSpPr>
          <p:cNvPr id="19" name="Plassholder for bilde 18"/>
          <p:cNvSpPr>
            <a:spLocks noGrp="1"/>
          </p:cNvSpPr>
          <p:nvPr>
            <p:ph type="pic" sz="quarter" idx="12"/>
          </p:nvPr>
        </p:nvSpPr>
        <p:spPr>
          <a:xfrm>
            <a:off x="838200" y="3951171"/>
            <a:ext cx="2133600" cy="1422400"/>
          </a:xfrm>
          <a:prstGeom prst="rect">
            <a:avLst/>
          </a:prstGeom>
        </p:spPr>
        <p:txBody>
          <a:bodyPr/>
          <a:lstStyle/>
          <a:p>
            <a:r>
              <a:rPr lang="nb-NO" dirty="0" smtClean="0"/>
              <a:t>Klikk ikonet for å legge til et bilde</a:t>
            </a:r>
            <a:endParaRPr lang="nb-NO" dirty="0"/>
          </a:p>
        </p:txBody>
      </p:sp>
      <p:sp>
        <p:nvSpPr>
          <p:cNvPr id="20" name="Plassholder for bilde 18"/>
          <p:cNvSpPr>
            <a:spLocks noGrp="1"/>
          </p:cNvSpPr>
          <p:nvPr>
            <p:ph type="pic" sz="quarter" idx="13"/>
          </p:nvPr>
        </p:nvSpPr>
        <p:spPr>
          <a:xfrm>
            <a:off x="3624053" y="3951171"/>
            <a:ext cx="2133600" cy="14224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21" name="Plassholder for bilde 18"/>
          <p:cNvSpPr>
            <a:spLocks noGrp="1"/>
          </p:cNvSpPr>
          <p:nvPr>
            <p:ph type="pic" sz="quarter" idx="14"/>
          </p:nvPr>
        </p:nvSpPr>
        <p:spPr>
          <a:xfrm>
            <a:off x="6422126" y="3951171"/>
            <a:ext cx="2133600" cy="1422400"/>
          </a:xfrm>
          <a:prstGeom prst="rect">
            <a:avLst/>
          </a:prstGeom>
        </p:spPr>
        <p:txBody>
          <a:bodyPr/>
          <a:lstStyle/>
          <a:p>
            <a:r>
              <a:rPr lang="nb-NO" dirty="0" smtClean="0"/>
              <a:t>Klikk ikonet for å legge til et bilde</a:t>
            </a:r>
            <a:endParaRPr lang="nb-NO" dirty="0"/>
          </a:p>
        </p:txBody>
      </p:sp>
      <p:sp>
        <p:nvSpPr>
          <p:cNvPr id="8" name="Plassholder for bilde 18"/>
          <p:cNvSpPr>
            <a:spLocks noGrp="1"/>
          </p:cNvSpPr>
          <p:nvPr>
            <p:ph type="pic" sz="quarter" idx="15"/>
          </p:nvPr>
        </p:nvSpPr>
        <p:spPr>
          <a:xfrm>
            <a:off x="9220200" y="3951171"/>
            <a:ext cx="2133600" cy="1422400"/>
          </a:xfrm>
          <a:prstGeom prst="rect">
            <a:avLst/>
          </a:prstGeom>
        </p:spPr>
        <p:txBody>
          <a:bodyPr/>
          <a:lstStyle/>
          <a:p>
            <a:r>
              <a:rPr lang="nb-NO" dirty="0" smtClean="0"/>
              <a:t>Klikk ikonet for å legge til et bilde</a:t>
            </a:r>
            <a:endParaRPr lang="nb-NO" dirty="0"/>
          </a:p>
        </p:txBody>
      </p:sp>
      <p:sp>
        <p:nvSpPr>
          <p:cNvPr id="10" name="Plassholder for tekst 11"/>
          <p:cNvSpPr>
            <a:spLocks noGrp="1"/>
          </p:cNvSpPr>
          <p:nvPr>
            <p:ph type="body" sz="quarter" idx="10"/>
          </p:nvPr>
        </p:nvSpPr>
        <p:spPr>
          <a:xfrm>
            <a:off x="838200" y="1906439"/>
            <a:ext cx="10515600" cy="1922611"/>
          </a:xfrm>
          <a:prstGeom prst="rect">
            <a:avLst/>
          </a:prstGeom>
        </p:spPr>
        <p:txBody>
          <a:bodyPr numCol="2"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  <a:latin typeface="Lucida Sans" panose="020B0602030504020204" pitchFamily="34" charset="0"/>
              </a:defRPr>
            </a:lvl1pPr>
            <a:lvl2pPr>
              <a:buClrTx/>
              <a:defRPr sz="1600">
                <a:solidFill>
                  <a:schemeClr val="tx1"/>
                </a:solidFill>
                <a:latin typeface="Lucida Sans" panose="020B0602030504020204" pitchFamily="34" charset="0"/>
              </a:defRPr>
            </a:lvl2pPr>
            <a:lvl3pPr>
              <a:buClrTx/>
              <a:defRPr sz="1600">
                <a:solidFill>
                  <a:schemeClr val="tx1"/>
                </a:solidFill>
                <a:latin typeface="Lucida Sans" panose="020B0602030504020204" pitchFamily="34" charset="0"/>
              </a:defRPr>
            </a:lvl3pPr>
            <a:lvl4pPr>
              <a:buClrTx/>
              <a:defRPr sz="1600">
                <a:solidFill>
                  <a:schemeClr val="tx1"/>
                </a:solidFill>
                <a:latin typeface="Lucida Sans" panose="020B0602030504020204" pitchFamily="34" charset="0"/>
              </a:defRPr>
            </a:lvl4pPr>
            <a:lvl5pPr>
              <a:buClrTx/>
              <a:defRPr sz="1600">
                <a:solidFill>
                  <a:schemeClr val="tx1"/>
                </a:solidFill>
                <a:latin typeface="Lucida Sans" panose="020B0602030504020204" pitchFamily="34" charset="0"/>
              </a:defRPr>
            </a:lvl5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0"/>
            <a:endParaRPr lang="nb-NO" dirty="0" smtClean="0"/>
          </a:p>
        </p:txBody>
      </p:sp>
    </p:spTree>
    <p:extLst>
      <p:ext uri="{BB962C8B-B14F-4D97-AF65-F5344CB8AC3E}">
        <p14:creationId xmlns:p14="http://schemas.microsoft.com/office/powerpoint/2010/main" val="37195838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D99CA2-6E7D-45D1-A639-9310294B9484}" type="datetimeFigureOut">
              <a:rPr lang="nb-NO" smtClean="0"/>
              <a:t>02.05.2019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DE174C-81BE-46C1-93C1-CDF1804CB43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76542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31019-4E2D-4D64-B571-7B3E71C25189}" type="datetimeFigureOut">
              <a:rPr lang="nb-NO" smtClean="0"/>
              <a:t>02.05.2019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31D3C-0358-47FE-B06D-F9C40C34F46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02838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0622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49" r:id="rId2"/>
    <p:sldLayoutId id="2147483656" r:id="rId3"/>
    <p:sldLayoutId id="2147483650" r:id="rId4"/>
    <p:sldLayoutId id="2147483654" r:id="rId5"/>
    <p:sldLayoutId id="2147483658" r:id="rId6"/>
    <p:sldLayoutId id="2147483661" r:id="rId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gif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4.gif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4.gif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>
                <a:solidFill>
                  <a:srgbClr val="558586"/>
                </a:solidFill>
              </a:rPr>
              <a:t>NY ORGANISERING</a:t>
            </a:r>
            <a:r>
              <a:rPr lang="nb-NO" b="1" dirty="0">
                <a:solidFill>
                  <a:srgbClr val="FFC000"/>
                </a:solidFill>
              </a:rPr>
              <a:t/>
            </a:r>
            <a:br>
              <a:rPr lang="nb-NO" b="1" dirty="0">
                <a:solidFill>
                  <a:srgbClr val="FFC000"/>
                </a:solidFill>
              </a:rPr>
            </a:br>
            <a:endParaRPr lang="nb-NO" b="1" dirty="0">
              <a:solidFill>
                <a:srgbClr val="FFC000"/>
              </a:solidFill>
            </a:endParaRPr>
          </a:p>
        </p:txBody>
      </p:sp>
      <p:sp>
        <p:nvSpPr>
          <p:cNvPr id="6" name="Plassholder for tekst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b-NO" dirty="0"/>
          </a:p>
          <a:p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10"/>
          </p:nvPr>
        </p:nvSpPr>
        <p:spPr>
          <a:xfrm>
            <a:off x="838200" y="1472540"/>
            <a:ext cx="10515600" cy="4219971"/>
          </a:xfrm>
        </p:spPr>
        <p:txBody>
          <a:bodyPr/>
          <a:lstStyle/>
          <a:p>
            <a:pPr marL="0" indent="0">
              <a:buNone/>
            </a:pPr>
            <a:r>
              <a:rPr lang="nb-NO" dirty="0" smtClean="0"/>
              <a:t>Regionrådet er et politisk samarbeidsorgan som behandler generelle samfunnsspørsmål på </a:t>
            </a:r>
            <a:r>
              <a:rPr lang="nb-NO" dirty="0"/>
              <a:t>t</a:t>
            </a:r>
            <a:r>
              <a:rPr lang="nb-NO" dirty="0" smtClean="0"/>
              <a:t>vers av kommunegrensene. </a:t>
            </a:r>
          </a:p>
          <a:p>
            <a:r>
              <a:rPr lang="nb-NO" dirty="0"/>
              <a:t>POLITISK: 		Regionalt samarbeid på politisk nivå - samskapt politikkutforming – 				prioritering av  politikkområder – utviklingsområder, samt 					kommunestyrenes	 innflytelse  på dette.</a:t>
            </a:r>
          </a:p>
          <a:p>
            <a:r>
              <a:rPr lang="nb-NO" dirty="0" smtClean="0"/>
              <a:t>ADMINISTRATIVT</a:t>
            </a:r>
            <a:r>
              <a:rPr lang="nb-NO" dirty="0"/>
              <a:t>: 	Overordnet oppgave å bidra aktivt til å utvikle kommunesektoren faglig og 			administrativt gjennom regionalt samarbeid. Prioritering av tiltak og 				etablere gode strukturer for gjennomføring.</a:t>
            </a:r>
          </a:p>
          <a:p>
            <a:r>
              <a:rPr lang="nb-NO" dirty="0" smtClean="0"/>
              <a:t>ORGANISATORISK</a:t>
            </a:r>
            <a:r>
              <a:rPr lang="nb-NO" dirty="0"/>
              <a:t>: 	En organisasjon som understøtter og er effektiv i forhold til målene politisk 			og administrativt</a:t>
            </a:r>
            <a:r>
              <a:rPr lang="nb-NO" dirty="0" smtClean="0"/>
              <a:t>.</a:t>
            </a:r>
          </a:p>
          <a:p>
            <a:endParaRPr lang="nb-NO" dirty="0" smtClean="0"/>
          </a:p>
          <a:p>
            <a:pPr algn="ctr">
              <a:buFont typeface="Wingdings" panose="05000000000000000000" pitchFamily="2" charset="2"/>
              <a:buChar char="ü"/>
            </a:pPr>
            <a:r>
              <a:rPr lang="nb-NO" b="1" i="1" dirty="0" smtClean="0"/>
              <a:t>Ønske </a:t>
            </a:r>
            <a:r>
              <a:rPr lang="nb-NO" b="1" i="1" dirty="0"/>
              <a:t>om sterkere politisk fokus  (færre saker av administrativ karakter)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nb-NO" b="1" i="1" dirty="0"/>
              <a:t>Arbeidsform som fremmer samskapt politikkutforming på valgte politikkområder</a:t>
            </a:r>
          </a:p>
          <a:p>
            <a:endParaRPr lang="nb-NO" dirty="0"/>
          </a:p>
          <a:p>
            <a:endParaRPr lang="nb-NO" dirty="0" smtClean="0"/>
          </a:p>
          <a:p>
            <a:endParaRPr lang="nb-NO" dirty="0"/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80" t="34486" r="18241" b="47775"/>
          <a:stretch/>
        </p:blipFill>
        <p:spPr>
          <a:xfrm>
            <a:off x="8198077" y="5943599"/>
            <a:ext cx="3129124" cy="537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799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/>
              <a:t>STUDIESENTERET ER NÆRT OG HAR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4000" dirty="0"/>
              <a:t>Lokal-kompetanse </a:t>
            </a:r>
            <a:endParaRPr lang="nb-NO" sz="4000" dirty="0" smtClean="0"/>
          </a:p>
          <a:p>
            <a:r>
              <a:rPr lang="nb-NO" sz="4000" dirty="0" smtClean="0"/>
              <a:t>Koordinerings-kompetanse </a:t>
            </a:r>
            <a:endParaRPr lang="nb-NO" sz="4000" dirty="0"/>
          </a:p>
          <a:p>
            <a:r>
              <a:rPr lang="nb-NO" sz="4000" dirty="0" smtClean="0"/>
              <a:t>Bestiller- kompetanse</a:t>
            </a:r>
            <a:endParaRPr lang="nb-NO" sz="4000" dirty="0"/>
          </a:p>
          <a:p>
            <a:r>
              <a:rPr lang="nb-NO" sz="4000" dirty="0" smtClean="0"/>
              <a:t>Rekrutterings-kompetanse </a:t>
            </a:r>
          </a:p>
          <a:p>
            <a:r>
              <a:rPr lang="nb-NO" sz="4000" dirty="0" smtClean="0"/>
              <a:t>Utviklings-kompetanse </a:t>
            </a:r>
          </a:p>
          <a:p>
            <a:r>
              <a:rPr lang="nb-NO" sz="4000" dirty="0" smtClean="0"/>
              <a:t>STUDENTMILJØ OG OPPFØLGING</a:t>
            </a:r>
            <a:endParaRPr lang="nb-NO" sz="4000" dirty="0"/>
          </a:p>
          <a:p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80" t="34486" r="18241" b="47775"/>
          <a:stretch/>
        </p:blipFill>
        <p:spPr>
          <a:xfrm>
            <a:off x="8198077" y="5943599"/>
            <a:ext cx="3129124" cy="537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558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4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>
                <a:solidFill>
                  <a:srgbClr val="558586"/>
                </a:solidFill>
              </a:rPr>
              <a:t>STRATEGIER INFRASTRUKTUR </a:t>
            </a:r>
            <a:r>
              <a:rPr lang="nb-NO" dirty="0">
                <a:solidFill>
                  <a:srgbClr val="558586"/>
                </a:solidFill>
              </a:rPr>
              <a:t>NORD-TROMS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b-NO" dirty="0" smtClean="0"/>
              <a:t>Høy verdiskaping i forhold til folketallet:</a:t>
            </a: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b-NO" sz="1800" dirty="0" smtClean="0"/>
          </a:p>
          <a:p>
            <a:r>
              <a:rPr lang="nb-NO" sz="1800" dirty="0" smtClean="0"/>
              <a:t>10 % av innbyggerne</a:t>
            </a:r>
          </a:p>
          <a:p>
            <a:r>
              <a:rPr lang="nb-NO" sz="1800" dirty="0" smtClean="0"/>
              <a:t>65 % av havbruksomsetningen</a:t>
            </a:r>
          </a:p>
          <a:p>
            <a:r>
              <a:rPr lang="nb-NO" sz="1800" dirty="0" smtClean="0"/>
              <a:t>45 % av sjømatomsetningen</a:t>
            </a:r>
          </a:p>
          <a:p>
            <a:r>
              <a:rPr lang="nb-NO" sz="1800" dirty="0" smtClean="0"/>
              <a:t>18 % av samla kjøttproduksjon</a:t>
            </a:r>
          </a:p>
          <a:p>
            <a:r>
              <a:rPr lang="nb-NO" sz="1800" dirty="0" smtClean="0"/>
              <a:t>21 % av samla melkeproduksjon</a:t>
            </a:r>
          </a:p>
          <a:p>
            <a:r>
              <a:rPr lang="nb-NO" sz="1800" dirty="0" smtClean="0"/>
              <a:t>42 % av </a:t>
            </a:r>
            <a:r>
              <a:rPr lang="nb-NO" sz="1800" dirty="0" err="1" smtClean="0"/>
              <a:t>geitemelkproduksjon</a:t>
            </a:r>
            <a:endParaRPr lang="nb-NO" sz="1800" dirty="0" smtClean="0"/>
          </a:p>
          <a:p>
            <a:r>
              <a:rPr lang="nb-NO" sz="1800" dirty="0" smtClean="0"/>
              <a:t>61 % av tungtrafikken med ferger</a:t>
            </a:r>
          </a:p>
          <a:p>
            <a:r>
              <a:rPr lang="nb-NO" sz="1800" dirty="0" smtClean="0"/>
              <a:t>16 % av fylkesveinettet</a:t>
            </a:r>
          </a:p>
          <a:p>
            <a:r>
              <a:rPr lang="nb-NO" sz="1800" dirty="0" smtClean="0"/>
              <a:t>45 % av riks- og europaveinettet</a:t>
            </a:r>
          </a:p>
          <a:p>
            <a:r>
              <a:rPr lang="nb-NO" sz="1800" dirty="0" smtClean="0"/>
              <a:t>18 % av det kommunale veinettet</a:t>
            </a:r>
            <a:endParaRPr lang="nb-NO" sz="1800" dirty="0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1170" y="2211416"/>
            <a:ext cx="4586579" cy="3481095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80" t="34486" r="18241" b="47775"/>
          <a:stretch/>
        </p:blipFill>
        <p:spPr>
          <a:xfrm>
            <a:off x="8198077" y="5943599"/>
            <a:ext cx="3129124" cy="537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2621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Om </a:t>
            </a:r>
            <a:r>
              <a:rPr lang="nb-NO" dirty="0" smtClean="0"/>
              <a:t>Visit Lyngenfjord </a:t>
            </a:r>
            <a:r>
              <a:rPr lang="nb-NO" dirty="0"/>
              <a:t>AS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b-NO" dirty="0"/>
              <a:t>Destinasjonsselskap for Lyngenfjordregionen</a:t>
            </a:r>
          </a:p>
          <a:p>
            <a:pPr lvl="1"/>
            <a:r>
              <a:rPr lang="nb-NO" dirty="0"/>
              <a:t>Storfjord, Kåfjord, Nordreisa, Lyngen, Skjervøy</a:t>
            </a:r>
          </a:p>
          <a:p>
            <a:r>
              <a:rPr lang="nb-NO" dirty="0"/>
              <a:t>Finansiering</a:t>
            </a:r>
          </a:p>
          <a:p>
            <a:pPr lvl="1"/>
            <a:r>
              <a:rPr lang="nb-NO" dirty="0"/>
              <a:t>Tjenesteavtaler med kommunene</a:t>
            </a:r>
          </a:p>
          <a:p>
            <a:pPr lvl="1"/>
            <a:r>
              <a:rPr lang="nb-NO" dirty="0"/>
              <a:t>Medlemsbidrag bedrifter</a:t>
            </a:r>
          </a:p>
          <a:p>
            <a:pPr lvl="1"/>
            <a:r>
              <a:rPr lang="nb-NO" dirty="0"/>
              <a:t>Provisjonsinntekter salg</a:t>
            </a:r>
          </a:p>
          <a:p>
            <a:r>
              <a:rPr lang="nb-NO" dirty="0"/>
              <a:t>Oppgaver</a:t>
            </a:r>
          </a:p>
          <a:p>
            <a:pPr lvl="1"/>
            <a:r>
              <a:rPr lang="nb-NO" dirty="0"/>
              <a:t>Utvikling </a:t>
            </a:r>
          </a:p>
          <a:p>
            <a:pPr lvl="1"/>
            <a:r>
              <a:rPr lang="nb-NO" dirty="0"/>
              <a:t>Markedsføring</a:t>
            </a:r>
          </a:p>
          <a:p>
            <a:pPr lvl="1"/>
            <a:r>
              <a:rPr lang="nb-NO" dirty="0"/>
              <a:t>Salg</a:t>
            </a:r>
          </a:p>
          <a:p>
            <a:r>
              <a:rPr lang="nb-NO" dirty="0" smtClean="0"/>
              <a:t>Infrastruktur</a:t>
            </a:r>
            <a:endParaRPr lang="nb-NO" dirty="0"/>
          </a:p>
          <a:p>
            <a:pPr marL="457200" lvl="1" indent="0">
              <a:buNone/>
            </a:pPr>
            <a:endParaRPr lang="nb-NO" sz="1400" dirty="0">
              <a:solidFill>
                <a:schemeClr val="accent6">
                  <a:lumMod val="75000"/>
                </a:schemeClr>
              </a:solidFill>
            </a:endParaRPr>
          </a:p>
          <a:p>
            <a:pPr marL="457200" lvl="1" indent="0">
              <a:buNone/>
            </a:pPr>
            <a:endParaRPr lang="nb-NO" sz="14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5173" y="244038"/>
            <a:ext cx="1874085" cy="796486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3857" y="4110818"/>
            <a:ext cx="3466943" cy="2088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51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5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>
                <a:solidFill>
                  <a:srgbClr val="558586"/>
                </a:solidFill>
              </a:rPr>
              <a:t>DRIVKRAFT NORD-TROMS</a:t>
            </a:r>
            <a:br>
              <a:rPr lang="nb-NO" dirty="0" smtClean="0">
                <a:solidFill>
                  <a:srgbClr val="558586"/>
                </a:solidFill>
              </a:rPr>
            </a:br>
            <a:r>
              <a:rPr lang="nb-NO" dirty="0" smtClean="0">
                <a:solidFill>
                  <a:srgbClr val="558586"/>
                </a:solidFill>
              </a:rPr>
              <a:t/>
            </a:r>
            <a:br>
              <a:rPr lang="nb-NO" dirty="0" smtClean="0">
                <a:solidFill>
                  <a:srgbClr val="558586"/>
                </a:solidFill>
              </a:rPr>
            </a:br>
            <a:r>
              <a:rPr lang="nb-NO" dirty="0" smtClean="0">
                <a:solidFill>
                  <a:srgbClr val="558586"/>
                </a:solidFill>
              </a:rPr>
              <a:t/>
            </a:r>
            <a:br>
              <a:rPr lang="nb-NO" dirty="0" smtClean="0">
                <a:solidFill>
                  <a:srgbClr val="558586"/>
                </a:solidFill>
              </a:rPr>
            </a:br>
            <a:r>
              <a:rPr lang="nb-NO" dirty="0">
                <a:solidFill>
                  <a:srgbClr val="558586"/>
                </a:solidFill>
              </a:rPr>
              <a:t/>
            </a:r>
            <a:br>
              <a:rPr lang="nb-NO" dirty="0">
                <a:solidFill>
                  <a:srgbClr val="558586"/>
                </a:solidFill>
              </a:rPr>
            </a:br>
            <a:endParaRPr lang="nb-NO" dirty="0">
              <a:solidFill>
                <a:srgbClr val="558586"/>
              </a:solidFill>
            </a:endParaRP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b-NO" dirty="0" smtClean="0">
                <a:solidFill>
                  <a:srgbClr val="558586"/>
                </a:solidFill>
              </a:rPr>
              <a:t>- </a:t>
            </a:r>
            <a:r>
              <a:rPr lang="nb-NO" dirty="0" err="1" smtClean="0">
                <a:solidFill>
                  <a:srgbClr val="558586"/>
                </a:solidFill>
              </a:rPr>
              <a:t>Samskaping</a:t>
            </a:r>
            <a:r>
              <a:rPr lang="nb-NO" dirty="0" smtClean="0">
                <a:solidFill>
                  <a:srgbClr val="558586"/>
                </a:solidFill>
              </a:rPr>
              <a:t> for vekst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endParaRPr lang="nb-NO" b="1" dirty="0" smtClean="0">
              <a:solidFill>
                <a:srgbClr val="558586"/>
              </a:solidFill>
            </a:endParaRPr>
          </a:p>
          <a:p>
            <a:pPr marL="0" indent="0">
              <a:buNone/>
            </a:pPr>
            <a:r>
              <a:rPr lang="nb-NO" b="1" dirty="0" smtClean="0">
                <a:solidFill>
                  <a:srgbClr val="558586"/>
                </a:solidFill>
              </a:rPr>
              <a:t>RESULTATMÅL:</a:t>
            </a:r>
          </a:p>
          <a:p>
            <a:pPr marL="342900" indent="-342900">
              <a:buFont typeface="+mj-lt"/>
              <a:buAutoNum type="arabicPeriod"/>
            </a:pPr>
            <a:r>
              <a:rPr lang="nb-NO" dirty="0" smtClean="0">
                <a:solidFill>
                  <a:srgbClr val="558586"/>
                </a:solidFill>
              </a:rPr>
              <a:t>DRIVKRAFT NORD-TROMS SKAL UTVIKLE VARIGE SAMARBEIDSMODELLER MELLOM KOMPETANSE- OG UTVIKLINGSMILJØ I REGIONEN</a:t>
            </a:r>
          </a:p>
          <a:p>
            <a:pPr marL="342900" indent="-342900">
              <a:buFont typeface="+mj-lt"/>
              <a:buAutoNum type="arabicPeriod"/>
            </a:pPr>
            <a:r>
              <a:rPr lang="nb-NO" dirty="0" smtClean="0">
                <a:solidFill>
                  <a:srgbClr val="558586"/>
                </a:solidFill>
              </a:rPr>
              <a:t>DRIVKRAFT NORD-TROMS SKAL BIDRA TIL ØKT SYSSELSETTING MED EN GJENNOMSNITTLIG ÅRLIG VEKST PÅ 50 SYSSELSATTE.</a:t>
            </a:r>
            <a:endParaRPr lang="nb-NO" dirty="0" smtClean="0"/>
          </a:p>
          <a:p>
            <a:endParaRPr lang="nb-NO" dirty="0"/>
          </a:p>
          <a:p>
            <a:pPr marL="0" indent="0">
              <a:buNone/>
            </a:pPr>
            <a:r>
              <a:rPr lang="nb-NO" b="1" dirty="0" smtClean="0">
                <a:solidFill>
                  <a:srgbClr val="558586"/>
                </a:solidFill>
              </a:rPr>
              <a:t>EFFEKTMÅL</a:t>
            </a:r>
            <a:r>
              <a:rPr lang="nb-NO" b="1" dirty="0">
                <a:solidFill>
                  <a:srgbClr val="558586"/>
                </a:solidFill>
              </a:rPr>
              <a:t>:</a:t>
            </a:r>
          </a:p>
          <a:p>
            <a:r>
              <a:rPr lang="nb-NO" dirty="0" smtClean="0">
                <a:solidFill>
                  <a:srgbClr val="558586"/>
                </a:solidFill>
              </a:rPr>
              <a:t>DRIVKRAFT NORD-TROMS SKAL BIDRA TIL FLERE KOMPETANSEARBEIDSPLASSER SOM GJØR REGIONEN MER ATTRAKTIV OG SKAPER VEKST</a:t>
            </a:r>
            <a:endParaRPr lang="nb-NO" dirty="0">
              <a:solidFill>
                <a:srgbClr val="558586"/>
              </a:solidFill>
            </a:endParaRPr>
          </a:p>
          <a:p>
            <a:endParaRPr lang="nb-NO" dirty="0"/>
          </a:p>
        </p:txBody>
      </p:sp>
      <p:pic>
        <p:nvPicPr>
          <p:cNvPr id="11" name="Bild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5990" y="337433"/>
            <a:ext cx="2011211" cy="701586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80" t="34486" r="18241" b="47775"/>
          <a:stretch/>
        </p:blipFill>
        <p:spPr>
          <a:xfrm>
            <a:off x="8136405" y="5527080"/>
            <a:ext cx="3129124" cy="537684"/>
          </a:xfrm>
          <a:prstGeom prst="rect">
            <a:avLst/>
          </a:prstGeom>
        </p:spPr>
      </p:pic>
      <p:pic>
        <p:nvPicPr>
          <p:cNvPr id="4" name="Bild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300" y="1974616"/>
            <a:ext cx="4826442" cy="341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978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 b="1" dirty="0">
                <a:solidFill>
                  <a:srgbClr val="C45911"/>
                </a:solidFill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DRIVKRAFT UNGDOM</a:t>
            </a:r>
            <a:endParaRPr lang="nb-NO" dirty="0">
              <a:solidFill>
                <a:srgbClr val="CC0099"/>
              </a:solidFill>
            </a:endParaRP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0"/>
          </p:nvPr>
        </p:nvSpPr>
        <p:spPr>
          <a:xfrm>
            <a:off x="838199" y="1906439"/>
            <a:ext cx="6453753" cy="3786072"/>
          </a:xfrm>
        </p:spPr>
        <p:txBody>
          <a:bodyPr/>
          <a:lstStyle/>
          <a:p>
            <a:r>
              <a:rPr lang="nb-NO" sz="2400" dirty="0" smtClean="0">
                <a:solidFill>
                  <a:srgbClr val="558586"/>
                </a:solidFill>
              </a:rPr>
              <a:t>Utvikling av modell for ungdomsmedvirkning i samfunnsutviklingen på alle politiske nivå – pilot Troms og Finnmark</a:t>
            </a:r>
          </a:p>
          <a:p>
            <a:pPr marL="0" indent="0">
              <a:buNone/>
            </a:pPr>
            <a:endParaRPr lang="nb-NO" sz="2400" dirty="0" smtClean="0">
              <a:solidFill>
                <a:srgbClr val="558586"/>
              </a:solidFill>
            </a:endParaRPr>
          </a:p>
          <a:p>
            <a:r>
              <a:rPr lang="nb-NO" sz="2400" dirty="0" smtClean="0">
                <a:solidFill>
                  <a:srgbClr val="558586"/>
                </a:solidFill>
              </a:rPr>
              <a:t>Ungdom og medvirkning som verktøy i utviklingen av vekstkraftige og attraktive lokalsamfunn. Tilhørighet fremmer ansvar for framtida og samfunnet</a:t>
            </a:r>
          </a:p>
          <a:p>
            <a:pPr marL="0" indent="0">
              <a:buNone/>
            </a:pPr>
            <a:endParaRPr lang="nb-NO" sz="2400" dirty="0" smtClean="0">
              <a:solidFill>
                <a:srgbClr val="558586"/>
              </a:solidFill>
            </a:endParaRPr>
          </a:p>
          <a:p>
            <a:pPr marL="0" indent="0">
              <a:buNone/>
            </a:pPr>
            <a:endParaRPr lang="nb-NO" sz="2400" dirty="0" smtClean="0">
              <a:solidFill>
                <a:srgbClr val="558586"/>
              </a:solidFill>
            </a:endParaRPr>
          </a:p>
          <a:p>
            <a:pPr marL="0" indent="0">
              <a:buNone/>
            </a:pPr>
            <a:endParaRPr lang="nb-NO" sz="2400" dirty="0">
              <a:solidFill>
                <a:srgbClr val="558586"/>
              </a:solidFill>
            </a:endParaRPr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80" t="34486" r="18241" b="47775"/>
          <a:stretch/>
        </p:blipFill>
        <p:spPr>
          <a:xfrm>
            <a:off x="8136405" y="5527080"/>
            <a:ext cx="3129124" cy="537684"/>
          </a:xfrm>
          <a:prstGeom prst="rect">
            <a:avLst/>
          </a:prstGeom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74711"/>
            <a:ext cx="485742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1400" b="1" i="0" u="none" strike="noStrike" cap="none" normalizeH="0" baseline="0" dirty="0" smtClean="0">
                <a:ln>
                  <a:noFill/>
                </a:ln>
                <a:solidFill>
                  <a:srgbClr val="C45911"/>
                </a:solidFill>
                <a:effectLst/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	</a:t>
            </a:r>
            <a:r>
              <a:rPr kumimoji="0" lang="nb-NO" altLang="nb-NO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				 </a:t>
            </a:r>
            <a:endParaRPr kumimoji="0" lang="nb-NO" altLang="nb-N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145" name="Bilde 23" descr="ORAN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9128" y="1799257"/>
            <a:ext cx="3299685" cy="3299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349375" y="162877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b-NO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942235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tel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 b="1" dirty="0" smtClean="0">
                <a:solidFill>
                  <a:srgbClr val="FFFF00"/>
                </a:solidFill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DRIVKRAFT KVENKULTUR</a:t>
            </a:r>
            <a:endParaRPr lang="nb-NO" dirty="0"/>
          </a:p>
        </p:txBody>
      </p:sp>
      <p:sp>
        <p:nvSpPr>
          <p:cNvPr id="12" name="Plassholder for tekst 1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0"/>
          </p:nvPr>
        </p:nvSpPr>
        <p:spPr>
          <a:xfrm>
            <a:off x="838199" y="1906439"/>
            <a:ext cx="6903203" cy="3786072"/>
          </a:xfrm>
        </p:spPr>
        <p:txBody>
          <a:bodyPr/>
          <a:lstStyle/>
          <a:p>
            <a:r>
              <a:rPr lang="nb-NO" sz="2400" dirty="0" smtClean="0">
                <a:solidFill>
                  <a:srgbClr val="558586"/>
                </a:solidFill>
              </a:rPr>
              <a:t>Nord-Troms som hovedsete for kvenkultur i Norge</a:t>
            </a:r>
          </a:p>
          <a:p>
            <a:pPr marL="0" indent="0">
              <a:buNone/>
            </a:pPr>
            <a:endParaRPr lang="nb-NO" sz="2400" dirty="0" smtClean="0">
              <a:solidFill>
                <a:srgbClr val="558586"/>
              </a:solidFill>
            </a:endParaRPr>
          </a:p>
          <a:p>
            <a:r>
              <a:rPr lang="nb-NO" sz="2400" dirty="0" smtClean="0">
                <a:solidFill>
                  <a:srgbClr val="558586"/>
                </a:solidFill>
              </a:rPr>
              <a:t>Utvikle samarbeidsmodeller for flere kompetansearbeidsplasser innen kvensk kultur og kulturminnevern i Nord-Troms</a:t>
            </a:r>
          </a:p>
          <a:p>
            <a:pPr marL="0" indent="0">
              <a:buNone/>
            </a:pPr>
            <a:endParaRPr lang="nb-NO" sz="2400" dirty="0" smtClean="0">
              <a:solidFill>
                <a:srgbClr val="558586"/>
              </a:solidFill>
            </a:endParaRPr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80" t="34486" r="18241" b="47775"/>
          <a:stretch/>
        </p:blipFill>
        <p:spPr>
          <a:xfrm>
            <a:off x="8136405" y="5527080"/>
            <a:ext cx="3129124" cy="537684"/>
          </a:xfrm>
          <a:prstGeom prst="rect">
            <a:avLst/>
          </a:prstGeom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74711"/>
            <a:ext cx="485742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45911"/>
                </a:solidFill>
                <a:effectLst/>
                <a:uLnTx/>
                <a:uFillTx/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	</a:t>
            </a:r>
            <a:r>
              <a:rPr kumimoji="0" lang="nb-NO" altLang="nb-NO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				 </a:t>
            </a:r>
            <a:endParaRPr kumimoji="0" lang="nb-NO" altLang="nb-NO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349375" y="162877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74711"/>
            <a:ext cx="491352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					  </a:t>
            </a:r>
            <a:endParaRPr kumimoji="0" lang="nb-NO" altLang="nb-N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0" y="17907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nb-NO" altLang="nb-NO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Plassholder for bilde 4"/>
          <p:cNvPicPr>
            <a:picLocks noGrp="1" noChangeAspect="1"/>
          </p:cNvPicPr>
          <p:nvPr>
            <p:ph type="pic" sz="quarter" idx="1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44" b="5544"/>
          <a:stretch>
            <a:fillRect/>
          </a:stretch>
        </p:blipFill>
        <p:spPr>
          <a:xfrm>
            <a:off x="7919634" y="1995995"/>
            <a:ext cx="3434166" cy="3186770"/>
          </a:xfrm>
        </p:spPr>
      </p:pic>
    </p:spTree>
    <p:extLst>
      <p:ext uri="{BB962C8B-B14F-4D97-AF65-F5344CB8AC3E}">
        <p14:creationId xmlns:p14="http://schemas.microsoft.com/office/powerpoint/2010/main" val="305380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tel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 b="1" dirty="0" smtClean="0">
                <a:solidFill>
                  <a:srgbClr val="92D050"/>
                </a:solidFill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DRIVKRAFT </a:t>
            </a:r>
            <a:r>
              <a:rPr lang="nb-NO" altLang="nb-NO" b="1" dirty="0">
                <a:solidFill>
                  <a:srgbClr val="99CC00"/>
                </a:solidFill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GRENSESAMARBEID</a:t>
            </a:r>
            <a:endParaRPr lang="nb-NO" dirty="0"/>
          </a:p>
        </p:txBody>
      </p:sp>
      <p:sp>
        <p:nvSpPr>
          <p:cNvPr id="12" name="Plassholder for tekst 1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b-NO" dirty="0" smtClean="0">
                <a:solidFill>
                  <a:srgbClr val="558586"/>
                </a:solidFill>
              </a:rPr>
              <a:t>NORDKALOTTENS GRENSETJENESTE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0"/>
          </p:nvPr>
        </p:nvSpPr>
        <p:spPr>
          <a:xfrm>
            <a:off x="838200" y="1906439"/>
            <a:ext cx="6693976" cy="3786072"/>
          </a:xfrm>
        </p:spPr>
        <p:txBody>
          <a:bodyPr/>
          <a:lstStyle/>
          <a:p>
            <a:r>
              <a:rPr lang="nb-NO" sz="2400" dirty="0" smtClean="0">
                <a:solidFill>
                  <a:srgbClr val="558586"/>
                </a:solidFill>
              </a:rPr>
              <a:t>Eies av Nordkalottrådet, mandat fra Nordisk Ministerråd</a:t>
            </a:r>
          </a:p>
          <a:p>
            <a:r>
              <a:rPr lang="nb-NO" sz="2400" dirty="0" smtClean="0">
                <a:solidFill>
                  <a:srgbClr val="558586"/>
                </a:solidFill>
              </a:rPr>
              <a:t>Har spesialkompetanse i grenseoverskridende spørsmål – tre land og tre språk</a:t>
            </a:r>
          </a:p>
          <a:p>
            <a:r>
              <a:rPr lang="nb-NO" sz="2400" dirty="0" smtClean="0">
                <a:solidFill>
                  <a:srgbClr val="558586"/>
                </a:solidFill>
              </a:rPr>
              <a:t>Hovedmål: tilrettelegge for mest mulig smidig mobilitet innen arbeidsliv, studier, næringsliv og mellommenneskelig samhandel i Norden</a:t>
            </a:r>
          </a:p>
          <a:p>
            <a:r>
              <a:rPr lang="nb-NO" sz="2400" dirty="0" err="1" smtClean="0">
                <a:solidFill>
                  <a:srgbClr val="558586"/>
                </a:solidFill>
              </a:rPr>
              <a:t>Ca</a:t>
            </a:r>
            <a:r>
              <a:rPr lang="nb-NO" sz="2400" dirty="0" smtClean="0">
                <a:solidFill>
                  <a:srgbClr val="558586"/>
                </a:solidFill>
              </a:rPr>
              <a:t> 4000 henvendelser 2017 (i 2012: 200)</a:t>
            </a:r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80" t="34486" r="18241" b="47775"/>
          <a:stretch/>
        </p:blipFill>
        <p:spPr>
          <a:xfrm>
            <a:off x="8136405" y="5527080"/>
            <a:ext cx="3129124" cy="537684"/>
          </a:xfrm>
          <a:prstGeom prst="rect">
            <a:avLst/>
          </a:prstGeom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74711"/>
            <a:ext cx="485742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45911"/>
                </a:solidFill>
                <a:effectLst/>
                <a:uLnTx/>
                <a:uFillTx/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	</a:t>
            </a:r>
            <a:r>
              <a:rPr kumimoji="0" lang="nb-NO" altLang="nb-NO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				 </a:t>
            </a:r>
            <a:endParaRPr kumimoji="0" lang="nb-NO" altLang="nb-NO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349375" y="162877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74711"/>
            <a:ext cx="491352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					  </a:t>
            </a:r>
            <a:endParaRPr kumimoji="0" lang="nb-NO" altLang="nb-NO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0" y="17907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nb-NO" altLang="nb-NO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3" name="Bilde 25" descr="GREEN"/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67" b="5567"/>
          <a:stretch>
            <a:fillRect/>
          </a:stretch>
        </p:blipFill>
        <p:spPr bwMode="auto">
          <a:xfrm>
            <a:off x="7929599" y="1906439"/>
            <a:ext cx="3335930" cy="2964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7426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>
                <a:solidFill>
                  <a:srgbClr val="CC0099"/>
                </a:solidFill>
              </a:rPr>
              <a:t>DRIVKRAFT CAMPUS </a:t>
            </a:r>
            <a:r>
              <a:rPr lang="nb-NO" b="1" dirty="0" smtClean="0">
                <a:solidFill>
                  <a:srgbClr val="CC0099"/>
                </a:solidFill>
              </a:rPr>
              <a:t>NORD-TROMS   </a:t>
            </a:r>
            <a:endParaRPr lang="nb-NO" dirty="0">
              <a:solidFill>
                <a:srgbClr val="CC0099"/>
              </a:solidFill>
            </a:endParaRP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0"/>
          </p:nvPr>
        </p:nvSpPr>
        <p:spPr>
          <a:xfrm>
            <a:off x="838200" y="1906439"/>
            <a:ext cx="7058186" cy="3786072"/>
          </a:xfrm>
        </p:spPr>
        <p:txBody>
          <a:bodyPr/>
          <a:lstStyle/>
          <a:p>
            <a:r>
              <a:rPr lang="nb-NO" sz="2400" dirty="0" smtClean="0">
                <a:solidFill>
                  <a:srgbClr val="558586"/>
                </a:solidFill>
              </a:rPr>
              <a:t>Utvikle en fleksibel campus-modell for Nord-Troms for å styrke samfunns- og næringsutviklingen i regionen </a:t>
            </a:r>
          </a:p>
          <a:p>
            <a:pPr marL="0" indent="0">
              <a:buNone/>
            </a:pPr>
            <a:endParaRPr lang="nb-NO" sz="2400" dirty="0" smtClean="0">
              <a:solidFill>
                <a:srgbClr val="558586"/>
              </a:solidFill>
            </a:endParaRPr>
          </a:p>
          <a:p>
            <a:r>
              <a:rPr lang="nb-NO" sz="2400" dirty="0" smtClean="0">
                <a:solidFill>
                  <a:srgbClr val="558586"/>
                </a:solidFill>
              </a:rPr>
              <a:t>En pilotmodell for </a:t>
            </a:r>
            <a:r>
              <a:rPr lang="nb-NO" sz="2400" dirty="0" err="1" smtClean="0">
                <a:solidFill>
                  <a:srgbClr val="558586"/>
                </a:solidFill>
              </a:rPr>
              <a:t>FoUoI</a:t>
            </a:r>
            <a:r>
              <a:rPr lang="nb-NO" sz="2400" dirty="0" smtClean="0">
                <a:solidFill>
                  <a:srgbClr val="558586"/>
                </a:solidFill>
              </a:rPr>
              <a:t> i </a:t>
            </a:r>
            <a:r>
              <a:rPr lang="nb-NO" sz="2400" dirty="0" err="1" smtClean="0">
                <a:solidFill>
                  <a:srgbClr val="558586"/>
                </a:solidFill>
              </a:rPr>
              <a:t>distriktsnorge</a:t>
            </a:r>
            <a:r>
              <a:rPr lang="nb-NO" sz="2400" dirty="0" smtClean="0">
                <a:solidFill>
                  <a:srgbClr val="558586"/>
                </a:solidFill>
              </a:rPr>
              <a:t> med overføringsverdi til andre regioner</a:t>
            </a:r>
          </a:p>
          <a:p>
            <a:pPr marL="0" indent="0">
              <a:buNone/>
            </a:pPr>
            <a:endParaRPr lang="nb-NO" sz="2400" dirty="0">
              <a:solidFill>
                <a:srgbClr val="558586"/>
              </a:solidFill>
            </a:endParaRPr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80" t="34486" r="18241" b="47775"/>
          <a:stretch/>
        </p:blipFill>
        <p:spPr>
          <a:xfrm>
            <a:off x="8136405" y="5527080"/>
            <a:ext cx="3129124" cy="537684"/>
          </a:xfrm>
          <a:prstGeom prst="rect">
            <a:avLst/>
          </a:prstGeom>
        </p:spPr>
      </p:pic>
      <p:pic>
        <p:nvPicPr>
          <p:cNvPr id="9" name="Plassholder for bilde 8" descr="C:\Users\bf1102\AppData\Local\Microsoft\Windows\INetCache\Content.Outlook\AL2UL7YM\PINK.png"/>
          <p:cNvPicPr>
            <a:picLocks noGrp="1"/>
          </p:cNvPicPr>
          <p:nvPr>
            <p:ph type="pic" sz="quarter" idx="1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67" b="5567"/>
          <a:stretch>
            <a:fillRect/>
          </a:stretch>
        </p:blipFill>
        <p:spPr bwMode="auto">
          <a:xfrm>
            <a:off x="7987758" y="1319842"/>
            <a:ext cx="3426417" cy="33990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14649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>
                <a:solidFill>
                  <a:srgbClr val="CC0099"/>
                </a:solidFill>
              </a:rPr>
              <a:t>DRIVKRAFT CAMPUS </a:t>
            </a:r>
            <a:r>
              <a:rPr lang="nb-NO" b="1" dirty="0" smtClean="0">
                <a:solidFill>
                  <a:srgbClr val="CC0099"/>
                </a:solidFill>
              </a:rPr>
              <a:t>NORD-TROMS   </a:t>
            </a:r>
            <a:endParaRPr lang="nb-NO" dirty="0">
              <a:solidFill>
                <a:srgbClr val="CC0099"/>
              </a:solidFill>
            </a:endParaRP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b-NO" dirty="0" smtClean="0">
                <a:solidFill>
                  <a:srgbClr val="558586"/>
                </a:solidFill>
              </a:rPr>
              <a:t>HVORFOR?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0"/>
          </p:nvPr>
        </p:nvSpPr>
        <p:spPr>
          <a:xfrm>
            <a:off x="838200" y="1906439"/>
            <a:ext cx="7058186" cy="3786072"/>
          </a:xfrm>
        </p:spPr>
        <p:txBody>
          <a:bodyPr/>
          <a:lstStyle/>
          <a:p>
            <a:r>
              <a:rPr lang="nb-NO" sz="2400" dirty="0" smtClean="0">
                <a:solidFill>
                  <a:srgbClr val="558586"/>
                </a:solidFill>
              </a:rPr>
              <a:t>Bli mer attraktiv og synlig</a:t>
            </a:r>
          </a:p>
          <a:p>
            <a:r>
              <a:rPr lang="nb-NO" sz="2400" dirty="0" smtClean="0">
                <a:solidFill>
                  <a:srgbClr val="558586"/>
                </a:solidFill>
              </a:rPr>
              <a:t>Bruke kompetanse som utviklingsstrategi</a:t>
            </a:r>
          </a:p>
          <a:p>
            <a:r>
              <a:rPr lang="nb-NO" sz="2400" dirty="0" smtClean="0">
                <a:solidFill>
                  <a:srgbClr val="558586"/>
                </a:solidFill>
              </a:rPr>
              <a:t>Mer målrettet rekruttering</a:t>
            </a:r>
          </a:p>
          <a:p>
            <a:r>
              <a:rPr lang="nb-NO" sz="2400" dirty="0" smtClean="0">
                <a:solidFill>
                  <a:srgbClr val="558586"/>
                </a:solidFill>
              </a:rPr>
              <a:t>Styrke gjensidig kontakt med utdanningsinstitusjoner og FoU</a:t>
            </a:r>
          </a:p>
          <a:p>
            <a:r>
              <a:rPr lang="nb-NO" sz="2400" dirty="0" smtClean="0">
                <a:solidFill>
                  <a:srgbClr val="558586"/>
                </a:solidFill>
              </a:rPr>
              <a:t>Videreutvikle nærings- og kompetanseklynger</a:t>
            </a:r>
          </a:p>
          <a:p>
            <a:r>
              <a:rPr lang="nb-NO" sz="2400" dirty="0" smtClean="0">
                <a:solidFill>
                  <a:srgbClr val="558586"/>
                </a:solidFill>
              </a:rPr>
              <a:t>Styrke satsing på unge og entreprenørskap</a:t>
            </a:r>
            <a:endParaRPr lang="nb-NO" sz="2400" dirty="0">
              <a:solidFill>
                <a:srgbClr val="558586"/>
              </a:solidFill>
            </a:endParaRPr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80" t="34486" r="18241" b="47775"/>
          <a:stretch/>
        </p:blipFill>
        <p:spPr>
          <a:xfrm>
            <a:off x="8136405" y="5527080"/>
            <a:ext cx="3129124" cy="537684"/>
          </a:xfrm>
          <a:prstGeom prst="rect">
            <a:avLst/>
          </a:prstGeom>
        </p:spPr>
      </p:pic>
      <p:pic>
        <p:nvPicPr>
          <p:cNvPr id="9" name="Plassholder for bilde 8" descr="C:\Users\bf1102\AppData\Local\Microsoft\Windows\INetCache\Content.Outlook\AL2UL7YM\PINK.png"/>
          <p:cNvPicPr>
            <a:picLocks noGrp="1"/>
          </p:cNvPicPr>
          <p:nvPr>
            <p:ph type="pic" sz="quarter" idx="1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67" b="5567"/>
          <a:stretch>
            <a:fillRect/>
          </a:stretch>
        </p:blipFill>
        <p:spPr bwMode="auto">
          <a:xfrm>
            <a:off x="7987758" y="1319842"/>
            <a:ext cx="3426417" cy="33990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5005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>
                <a:solidFill>
                  <a:srgbClr val="CC0099"/>
                </a:solidFill>
              </a:rPr>
              <a:t>DRIVKRAFT CAMPUS </a:t>
            </a:r>
            <a:r>
              <a:rPr lang="nb-NO" b="1" dirty="0" smtClean="0">
                <a:solidFill>
                  <a:srgbClr val="CC0099"/>
                </a:solidFill>
              </a:rPr>
              <a:t>NORD-TROMS   </a:t>
            </a:r>
            <a:endParaRPr lang="nb-NO" dirty="0">
              <a:solidFill>
                <a:srgbClr val="CC0099"/>
              </a:solidFill>
            </a:endParaRP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b-NO" dirty="0">
                <a:solidFill>
                  <a:srgbClr val="558586"/>
                </a:solidFill>
              </a:rPr>
              <a:t>KOMPETANSEKARTET:</a:t>
            </a:r>
          </a:p>
          <a:p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b-NO" sz="2400" dirty="0" smtClean="0">
                <a:solidFill>
                  <a:srgbClr val="558586"/>
                </a:solidFill>
              </a:rPr>
              <a:t>UiT NAU</a:t>
            </a:r>
          </a:p>
          <a:p>
            <a:r>
              <a:rPr lang="nb-NO" sz="2400" dirty="0" smtClean="0">
                <a:solidFill>
                  <a:srgbClr val="558586"/>
                </a:solidFill>
              </a:rPr>
              <a:t>Nord-Troms Studiesenter</a:t>
            </a:r>
          </a:p>
          <a:p>
            <a:r>
              <a:rPr lang="nb-NO" sz="2400" dirty="0" smtClean="0">
                <a:solidFill>
                  <a:srgbClr val="558586"/>
                </a:solidFill>
              </a:rPr>
              <a:t>Forskningsnode Nord-Troms</a:t>
            </a:r>
          </a:p>
          <a:p>
            <a:r>
              <a:rPr lang="nb-NO" sz="2400" dirty="0" smtClean="0">
                <a:solidFill>
                  <a:srgbClr val="558586"/>
                </a:solidFill>
              </a:rPr>
              <a:t>Halti-miljøet</a:t>
            </a:r>
          </a:p>
          <a:p>
            <a:r>
              <a:rPr lang="nb-NO" sz="2400" dirty="0" smtClean="0">
                <a:solidFill>
                  <a:srgbClr val="558586"/>
                </a:solidFill>
              </a:rPr>
              <a:t>Senter for nordlige folk</a:t>
            </a:r>
          </a:p>
          <a:p>
            <a:r>
              <a:rPr lang="nb-NO" sz="2400" dirty="0" smtClean="0">
                <a:solidFill>
                  <a:srgbClr val="558586"/>
                </a:solidFill>
              </a:rPr>
              <a:t>Maritimt senter</a:t>
            </a:r>
          </a:p>
          <a:p>
            <a:r>
              <a:rPr lang="nb-NO" sz="2400" dirty="0" smtClean="0">
                <a:solidFill>
                  <a:srgbClr val="558586"/>
                </a:solidFill>
              </a:rPr>
              <a:t>Språksentra</a:t>
            </a:r>
          </a:p>
          <a:p>
            <a:r>
              <a:rPr lang="nb-NO" sz="2400" dirty="0" smtClean="0">
                <a:solidFill>
                  <a:srgbClr val="558586"/>
                </a:solidFill>
              </a:rPr>
              <a:t>Nordkalottsenteret</a:t>
            </a:r>
          </a:p>
          <a:p>
            <a:r>
              <a:rPr lang="nb-NO" sz="2400" dirty="0" smtClean="0">
                <a:solidFill>
                  <a:srgbClr val="558586"/>
                </a:solidFill>
              </a:rPr>
              <a:t>Næringsfabrikken </a:t>
            </a:r>
          </a:p>
          <a:p>
            <a:endParaRPr lang="nb-NO" sz="2400" dirty="0">
              <a:solidFill>
                <a:srgbClr val="558586"/>
              </a:solidFill>
            </a:endParaRPr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80" t="34486" r="18241" b="47775"/>
          <a:stretch/>
        </p:blipFill>
        <p:spPr>
          <a:xfrm>
            <a:off x="8136405" y="5527080"/>
            <a:ext cx="3129124" cy="537684"/>
          </a:xfrm>
          <a:prstGeom prst="rect">
            <a:avLst/>
          </a:prstGeom>
        </p:spPr>
      </p:pic>
      <p:pic>
        <p:nvPicPr>
          <p:cNvPr id="9" name="Plassholder for bilde 8" descr="C:\Users\bf1102\AppData\Local\Microsoft\Windows\INetCache\Content.Outlook\AL2UL7YM\PINK.png"/>
          <p:cNvPicPr>
            <a:picLocks noGrp="1"/>
          </p:cNvPicPr>
          <p:nvPr>
            <p:ph type="pic" sz="quarter" idx="1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67" b="5567"/>
          <a:stretch>
            <a:fillRect/>
          </a:stretch>
        </p:blipFill>
        <p:spPr bwMode="auto">
          <a:xfrm>
            <a:off x="7987758" y="1319842"/>
            <a:ext cx="3426417" cy="33990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7471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>
                <a:solidFill>
                  <a:srgbClr val="558586"/>
                </a:solidFill>
              </a:rPr>
              <a:t>SELSKAPSAVTALEN</a:t>
            </a:r>
            <a:r>
              <a:rPr lang="nb-NO" b="1" dirty="0">
                <a:solidFill>
                  <a:srgbClr val="FFC000"/>
                </a:solidFill>
              </a:rPr>
              <a:t/>
            </a:r>
            <a:br>
              <a:rPr lang="nb-NO" b="1" dirty="0">
                <a:solidFill>
                  <a:srgbClr val="FFC000"/>
                </a:solidFill>
              </a:rPr>
            </a:br>
            <a:endParaRPr lang="nb-NO" b="1" dirty="0">
              <a:solidFill>
                <a:srgbClr val="FFC000"/>
              </a:solidFill>
            </a:endParaRPr>
          </a:p>
        </p:txBody>
      </p:sp>
      <p:sp>
        <p:nvSpPr>
          <p:cNvPr id="6" name="Plassholder for tekst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b-NO" dirty="0"/>
          </a:p>
          <a:p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10"/>
          </p:nvPr>
        </p:nvSpPr>
        <p:spPr>
          <a:xfrm>
            <a:off x="838200" y="1472540"/>
            <a:ext cx="10515600" cy="4219971"/>
          </a:xfrm>
        </p:spPr>
        <p:txBody>
          <a:bodyPr/>
          <a:lstStyle/>
          <a:p>
            <a:pPr marL="0" indent="0">
              <a:buNone/>
            </a:pPr>
            <a:r>
              <a:rPr lang="nb-NO" b="1" dirty="0"/>
              <a:t>§ 2 Formål</a:t>
            </a:r>
            <a:endParaRPr lang="nb-NO" dirty="0"/>
          </a:p>
          <a:p>
            <a:r>
              <a:rPr lang="nb-NO" dirty="0"/>
              <a:t>Nord-Troms Regionråd skal være et politisk og administrativt samarbeidsorgan som arbeider med saker av felles interesse mellom kommunene og som fremmer regionens interesser i fylkes- og rikssammenheng.</a:t>
            </a:r>
          </a:p>
          <a:p>
            <a:pPr marL="0" indent="0">
              <a:buNone/>
            </a:pPr>
            <a:endParaRPr lang="nb-NO" dirty="0"/>
          </a:p>
          <a:p>
            <a:r>
              <a:rPr lang="nb-NO" b="1" dirty="0"/>
              <a:t>Hovedmålsetting:</a:t>
            </a:r>
            <a:endParaRPr lang="nb-NO" dirty="0"/>
          </a:p>
          <a:p>
            <a:r>
              <a:rPr lang="nb-NO" b="1" dirty="0"/>
              <a:t>REGIONRÅDET SKAL FUNGERE SOM ET SAMLENDE ORGAN, OG JOBBE AKTIVT FOR GODE RAMMEBETINGELSER FOR UTVIKLING AV NORD-TROMS-REGIONEN</a:t>
            </a:r>
            <a:endParaRPr lang="nb-NO" dirty="0"/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r>
              <a:rPr lang="nb-NO" b="1" dirty="0"/>
              <a:t>§ 4 Representantskapsmøte</a:t>
            </a:r>
            <a:endParaRPr lang="nb-NO" dirty="0"/>
          </a:p>
          <a:p>
            <a:r>
              <a:rPr lang="nb-NO" dirty="0"/>
              <a:t>Deltakerne utøver sin myndighet i selskapet gjennom representantskapsmøte som er Nord-Troms Regionråd sitt øverste organ. I representantskapsmøte møter formannskapene i deltakerkommunene. Hver kommune har 5 stemmer i representantskapet. </a:t>
            </a:r>
          </a:p>
          <a:p>
            <a:pPr marL="0" indent="0">
              <a:buNone/>
            </a:pPr>
            <a:endParaRPr lang="nb-NO" dirty="0" smtClean="0"/>
          </a:p>
          <a:p>
            <a:endParaRPr lang="nb-NO" dirty="0"/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80" t="34486" r="18241" b="47775"/>
          <a:stretch/>
        </p:blipFill>
        <p:spPr>
          <a:xfrm>
            <a:off x="8198077" y="5943599"/>
            <a:ext cx="3129124" cy="537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886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>
                <a:solidFill>
                  <a:srgbClr val="558586"/>
                </a:solidFill>
              </a:rPr>
              <a:t>SAMARBEID: </a:t>
            </a:r>
            <a:r>
              <a:rPr lang="nb-NO" dirty="0">
                <a:solidFill>
                  <a:srgbClr val="558586"/>
                </a:solidFill>
              </a:rPr>
              <a:t>	 </a:t>
            </a:r>
            <a:r>
              <a:rPr lang="nb-NO" dirty="0" smtClean="0">
                <a:solidFill>
                  <a:srgbClr val="558586"/>
                </a:solidFill>
              </a:rPr>
              <a:t>   FAGNETTVERK:      PROSJEKT:</a:t>
            </a:r>
            <a:r>
              <a:rPr lang="nb-NO" b="1" dirty="0">
                <a:solidFill>
                  <a:srgbClr val="FFC000"/>
                </a:solidFill>
              </a:rPr>
              <a:t/>
            </a:r>
            <a:br>
              <a:rPr lang="nb-NO" b="1" dirty="0">
                <a:solidFill>
                  <a:srgbClr val="FFC000"/>
                </a:solidFill>
              </a:rPr>
            </a:br>
            <a:endParaRPr lang="nb-NO" b="1" dirty="0">
              <a:solidFill>
                <a:srgbClr val="FFC000"/>
              </a:solidFill>
            </a:endParaRPr>
          </a:p>
        </p:txBody>
      </p:sp>
      <p:sp>
        <p:nvSpPr>
          <p:cNvPr id="6" name="Plassholder for tekst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b-NO" dirty="0"/>
          </a:p>
          <a:p>
            <a:endParaRPr lang="nb-NO" dirty="0"/>
          </a:p>
        </p:txBody>
      </p:sp>
      <p:graphicFrame>
        <p:nvGraphicFramePr>
          <p:cNvPr id="7" name="Tabell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3830893"/>
              </p:ext>
            </p:extLst>
          </p:nvPr>
        </p:nvGraphicFramePr>
        <p:xfrm>
          <a:off x="838200" y="1472540"/>
          <a:ext cx="3090333" cy="47496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90333">
                  <a:extLst>
                    <a:ext uri="{9D8B030D-6E8A-4147-A177-3AD203B41FA5}">
                      <a16:colId xmlns:a16="http://schemas.microsoft.com/office/drawing/2014/main" val="3404855031"/>
                    </a:ext>
                  </a:extLst>
                </a:gridCol>
              </a:tblGrid>
              <a:tr h="3521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Innkjøpsfunksjonen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69051360"/>
                  </a:ext>
                </a:extLst>
              </a:tr>
              <a:tr h="3521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Barnehagetilsyn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6820987"/>
                  </a:ext>
                </a:extLst>
              </a:tr>
              <a:tr h="3521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PPT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9552993"/>
                  </a:ext>
                </a:extLst>
              </a:tr>
              <a:tr h="3521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DMS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72476344"/>
                  </a:ext>
                </a:extLst>
              </a:tr>
              <a:tr h="3521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</a:rPr>
                        <a:t>Fødestue, </a:t>
                      </a:r>
                      <a:r>
                        <a:rPr lang="nb-NO" sz="1400" dirty="0" err="1">
                          <a:effectLst/>
                        </a:rPr>
                        <a:t>jordmortj</a:t>
                      </a:r>
                      <a:r>
                        <a:rPr lang="nb-NO" sz="1400" dirty="0">
                          <a:effectLst/>
                        </a:rPr>
                        <a:t>.</a:t>
                      </a:r>
                      <a:endParaRPr lang="nb-N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75945220"/>
                  </a:ext>
                </a:extLst>
              </a:tr>
              <a:tr h="3521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</a:rPr>
                        <a:t>Legevaktsent., nødnett</a:t>
                      </a:r>
                      <a:endParaRPr lang="nb-N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8553358"/>
                  </a:ext>
                </a:extLst>
              </a:tr>
              <a:tr h="5235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</a:rPr>
                        <a:t>Brann og feiing</a:t>
                      </a:r>
                      <a:endParaRPr lang="nb-N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54191275"/>
                  </a:ext>
                </a:extLst>
              </a:tr>
              <a:tr h="3521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Skogbrukssjef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59348532"/>
                  </a:ext>
                </a:extLst>
              </a:tr>
              <a:tr h="3521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Veterinærtj. og -vakt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68187878"/>
                  </a:ext>
                </a:extLst>
              </a:tr>
              <a:tr h="3521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IKT-samarbeid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28545009"/>
                  </a:ext>
                </a:extLst>
              </a:tr>
              <a:tr h="3521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Arbeidsgiverkontroller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73967814"/>
                  </a:ext>
                </a:extLst>
              </a:tr>
              <a:tr h="3521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Barnevern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85762258"/>
                  </a:ext>
                </a:extLst>
              </a:tr>
              <a:tr h="3521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 err="1">
                          <a:effectLst/>
                        </a:rPr>
                        <a:t>Akuttberedsk</a:t>
                      </a:r>
                      <a:r>
                        <a:rPr lang="nb-NO" sz="1400" dirty="0">
                          <a:effectLst/>
                        </a:rPr>
                        <a:t>. barnevern</a:t>
                      </a:r>
                      <a:endParaRPr lang="nb-N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33454750"/>
                  </a:ext>
                </a:extLst>
              </a:tr>
            </a:tbl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4692985"/>
              </p:ext>
            </p:extLst>
          </p:nvPr>
        </p:nvGraphicFramePr>
        <p:xfrm>
          <a:off x="4176889" y="2065866"/>
          <a:ext cx="3267851" cy="24107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67851">
                  <a:extLst>
                    <a:ext uri="{9D8B030D-6E8A-4147-A177-3AD203B41FA5}">
                      <a16:colId xmlns:a16="http://schemas.microsoft.com/office/drawing/2014/main" val="70941188"/>
                    </a:ext>
                  </a:extLst>
                </a:gridCol>
              </a:tblGrid>
              <a:tr h="6026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600">
                          <a:effectLst/>
                        </a:rPr>
                        <a:t>Biblioteksamarbeid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75928934"/>
                  </a:ext>
                </a:extLst>
              </a:tr>
              <a:tr h="6026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600">
                          <a:effectLst/>
                        </a:rPr>
                        <a:t>Ledernettverk helse 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9232221"/>
                  </a:ext>
                </a:extLst>
              </a:tr>
              <a:tr h="6026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600">
                          <a:effectLst/>
                        </a:rPr>
                        <a:t>Samarbeidsfora rus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58459142"/>
                  </a:ext>
                </a:extLst>
              </a:tr>
              <a:tr h="6026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600" dirty="0">
                          <a:effectLst/>
                        </a:rPr>
                        <a:t>Personalnettverk</a:t>
                      </a:r>
                      <a:endParaRPr lang="nb-N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62063799"/>
                  </a:ext>
                </a:extLst>
              </a:tr>
            </a:tbl>
          </a:graphicData>
        </a:graphic>
      </p:graphicFrame>
      <p:sp>
        <p:nvSpPr>
          <p:cNvPr id="11" name="Rectangle 1"/>
          <p:cNvSpPr>
            <a:spLocks noGrp="1" noChangeArrowheads="1"/>
          </p:cNvSpPr>
          <p:nvPr>
            <p:ph type="body" sz="quarter" idx="10"/>
          </p:nvPr>
        </p:nvSpPr>
        <p:spPr bwMode="auto">
          <a:xfrm>
            <a:off x="838199" y="1319842"/>
            <a:ext cx="10515601" cy="4903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b-NO" dirty="0"/>
          </a:p>
        </p:txBody>
      </p:sp>
      <p:graphicFrame>
        <p:nvGraphicFramePr>
          <p:cNvPr id="12" name="Tabell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6132524"/>
              </p:ext>
            </p:extLst>
          </p:nvPr>
        </p:nvGraphicFramePr>
        <p:xfrm>
          <a:off x="7958667" y="2324946"/>
          <a:ext cx="2077155" cy="20438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77155">
                  <a:extLst>
                    <a:ext uri="{9D8B030D-6E8A-4147-A177-3AD203B41FA5}">
                      <a16:colId xmlns:a16="http://schemas.microsoft.com/office/drawing/2014/main" val="3780189984"/>
                    </a:ext>
                  </a:extLst>
                </a:gridCol>
              </a:tblGrid>
              <a:tr h="6812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</a:rPr>
                        <a:t>Felles sak/arkiv</a:t>
                      </a:r>
                      <a:endParaRPr lang="nb-N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46367562"/>
                  </a:ext>
                </a:extLst>
              </a:tr>
              <a:tr h="6812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</a:rPr>
                        <a:t>Velferdsteknologi</a:t>
                      </a:r>
                      <a:endParaRPr lang="nb-N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08583554"/>
                  </a:ext>
                </a:extLst>
              </a:tr>
              <a:tr h="6812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</a:rPr>
                        <a:t>Digitalisering</a:t>
                      </a:r>
                      <a:endParaRPr lang="nb-N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02666761"/>
                  </a:ext>
                </a:extLst>
              </a:tr>
            </a:tbl>
          </a:graphicData>
        </a:graphic>
      </p:graphicFrame>
      <p:pic>
        <p:nvPicPr>
          <p:cNvPr id="8" name="Bild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80" t="34486" r="18241" b="47775"/>
          <a:stretch/>
        </p:blipFill>
        <p:spPr>
          <a:xfrm>
            <a:off x="8198077" y="5943599"/>
            <a:ext cx="3129124" cy="537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6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419060"/>
            <a:ext cx="10515600" cy="889293"/>
          </a:xfrm>
        </p:spPr>
        <p:txBody>
          <a:bodyPr/>
          <a:lstStyle/>
          <a:p>
            <a:r>
              <a:rPr lang="nb-NO" dirty="0"/>
              <a:t/>
            </a:r>
            <a:br>
              <a:rPr lang="nb-NO" dirty="0"/>
            </a:br>
            <a:r>
              <a:rPr lang="nb-NO" sz="1600" dirty="0" smtClean="0">
                <a:solidFill>
                  <a:srgbClr val="55858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VI SKAL VINNE KAMPEN OM UNGDOMMEN PÅ HJEMMEBANE!</a:t>
            </a:r>
            <a:endParaRPr lang="nb-NO" dirty="0">
              <a:solidFill>
                <a:srgbClr val="558586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89432" y="1444140"/>
            <a:ext cx="696277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r>
              <a:rPr lang="nb-NO" sz="1600" dirty="0" smtClean="0">
                <a:solidFill>
                  <a:srgbClr val="55858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MÅL</a:t>
            </a:r>
          </a:p>
          <a:p>
            <a:r>
              <a:rPr lang="nb-NO" sz="1600" dirty="0" smtClean="0">
                <a:solidFill>
                  <a:srgbClr val="55858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Jobbe for et bedre arbeids-, bo- og aktivitetstilbud</a:t>
            </a:r>
          </a:p>
          <a:p>
            <a:r>
              <a:rPr lang="nb-NO" sz="1600" dirty="0">
                <a:solidFill>
                  <a:srgbClr val="55858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V</a:t>
            </a:r>
            <a:r>
              <a:rPr lang="nb-NO" sz="1600" dirty="0" smtClean="0">
                <a:solidFill>
                  <a:srgbClr val="55858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ære en kanal for økt ungdomsmedvirkning</a:t>
            </a:r>
          </a:p>
          <a:p>
            <a:r>
              <a:rPr lang="nb-NO" sz="1600" dirty="0">
                <a:solidFill>
                  <a:srgbClr val="55858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S</a:t>
            </a:r>
            <a:r>
              <a:rPr lang="nb-NO" sz="1600" dirty="0" smtClean="0">
                <a:solidFill>
                  <a:srgbClr val="55858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timulere til gode opplevelser i regionen</a:t>
            </a:r>
          </a:p>
          <a:p>
            <a:r>
              <a:rPr lang="nb-NO" sz="1600" dirty="0">
                <a:solidFill>
                  <a:srgbClr val="55858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L</a:t>
            </a:r>
            <a:r>
              <a:rPr lang="nb-NO" sz="1600" dirty="0" smtClean="0">
                <a:solidFill>
                  <a:srgbClr val="55858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egge til rette for at ungdom skal utvikle seg </a:t>
            </a:r>
          </a:p>
          <a:p>
            <a:pPr marL="0" indent="0">
              <a:buNone/>
            </a:pPr>
            <a:r>
              <a:rPr lang="nb-NO" sz="1600" dirty="0" smtClean="0">
                <a:solidFill>
                  <a:srgbClr val="55858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   positivt i regionen</a:t>
            </a:r>
            <a:endParaRPr lang="nb-NO" sz="1600" dirty="0">
              <a:solidFill>
                <a:srgbClr val="558586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4" name="Plassholder for innhold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0142" y="248029"/>
            <a:ext cx="2162176" cy="1081088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0238" y="365125"/>
            <a:ext cx="1833562" cy="636410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4900" y="5666026"/>
            <a:ext cx="2809874" cy="715723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0142" y="1741917"/>
            <a:ext cx="3430050" cy="343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69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749567"/>
            <a:ext cx="10515600" cy="514180"/>
          </a:xfrm>
        </p:spPr>
        <p:txBody>
          <a:bodyPr/>
          <a:lstStyle/>
          <a:p>
            <a:r>
              <a:rPr lang="nb-NO" sz="3200" dirty="0" smtClean="0">
                <a:solidFill>
                  <a:srgbClr val="55858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ORGANISERING</a:t>
            </a:r>
            <a:endParaRPr lang="nb-NO" sz="3200" dirty="0">
              <a:solidFill>
                <a:srgbClr val="558586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24" name="Ellipse 23"/>
          <p:cNvSpPr/>
          <p:nvPr/>
        </p:nvSpPr>
        <p:spPr>
          <a:xfrm>
            <a:off x="4981193" y="3021605"/>
            <a:ext cx="1567269" cy="1511752"/>
          </a:xfrm>
          <a:prstGeom prst="ellipse">
            <a:avLst/>
          </a:prstGeom>
          <a:solidFill>
            <a:srgbClr val="4F86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4" name="Plassholder for innhold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0142" y="248029"/>
            <a:ext cx="2162176" cy="1081088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0238" y="365125"/>
            <a:ext cx="1833562" cy="636410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4900" y="5666026"/>
            <a:ext cx="2809874" cy="715723"/>
          </a:xfrm>
          <a:prstGeom prst="rect">
            <a:avLst/>
          </a:prstGeom>
        </p:spPr>
      </p:pic>
      <p:sp>
        <p:nvSpPr>
          <p:cNvPr id="11" name="Ellipse 10"/>
          <p:cNvSpPr/>
          <p:nvPr/>
        </p:nvSpPr>
        <p:spPr>
          <a:xfrm>
            <a:off x="3821192" y="4277042"/>
            <a:ext cx="1877443" cy="1834061"/>
          </a:xfrm>
          <a:prstGeom prst="ellipse">
            <a:avLst/>
          </a:prstGeom>
          <a:solidFill>
            <a:srgbClr val="F1B4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8" name="Ellipse 17"/>
          <p:cNvSpPr/>
          <p:nvPr/>
        </p:nvSpPr>
        <p:spPr>
          <a:xfrm>
            <a:off x="2029408" y="3880173"/>
            <a:ext cx="1974326" cy="1909063"/>
          </a:xfrm>
          <a:prstGeom prst="ellipse">
            <a:avLst/>
          </a:prstGeom>
          <a:solidFill>
            <a:srgbClr val="F1B4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9" name="TekstSylinder 18"/>
          <p:cNvSpPr txBox="1"/>
          <p:nvPr/>
        </p:nvSpPr>
        <p:spPr>
          <a:xfrm>
            <a:off x="2291172" y="4231181"/>
            <a:ext cx="16525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KOMMUNALT ANSATTE MED ANSVAR FOR UNGDOMSRÅD</a:t>
            </a:r>
            <a:endParaRPr lang="nb-NO" dirty="0"/>
          </a:p>
        </p:txBody>
      </p:sp>
      <p:sp>
        <p:nvSpPr>
          <p:cNvPr id="20" name="Pil høyre 19"/>
          <p:cNvSpPr/>
          <p:nvPr/>
        </p:nvSpPr>
        <p:spPr>
          <a:xfrm rot="16656577">
            <a:off x="4354822" y="4035156"/>
            <a:ext cx="657226" cy="230118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1" name="Ellipse 20"/>
          <p:cNvSpPr/>
          <p:nvPr/>
        </p:nvSpPr>
        <p:spPr>
          <a:xfrm>
            <a:off x="2455318" y="1578477"/>
            <a:ext cx="1711586" cy="1709380"/>
          </a:xfrm>
          <a:prstGeom prst="ellipse">
            <a:avLst/>
          </a:prstGeom>
          <a:solidFill>
            <a:srgbClr val="F1B4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TekstSylinder 21"/>
          <p:cNvSpPr txBox="1"/>
          <p:nvPr/>
        </p:nvSpPr>
        <p:spPr>
          <a:xfrm>
            <a:off x="2639762" y="2123590"/>
            <a:ext cx="13284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 smtClean="0"/>
              <a:t>FAGRÅDET</a:t>
            </a:r>
            <a:endParaRPr lang="nb-NO" sz="2000" dirty="0"/>
          </a:p>
        </p:txBody>
      </p:sp>
      <p:sp>
        <p:nvSpPr>
          <p:cNvPr id="16" name="Ellipse 15"/>
          <p:cNvSpPr/>
          <p:nvPr/>
        </p:nvSpPr>
        <p:spPr>
          <a:xfrm>
            <a:off x="3814099" y="745715"/>
            <a:ext cx="2780413" cy="2676980"/>
          </a:xfrm>
          <a:prstGeom prst="ellipse">
            <a:avLst/>
          </a:prstGeom>
          <a:solidFill>
            <a:srgbClr val="F1B4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" name="TekstSylinder 16"/>
          <p:cNvSpPr txBox="1"/>
          <p:nvPr/>
        </p:nvSpPr>
        <p:spPr>
          <a:xfrm>
            <a:off x="4193114" y="1578477"/>
            <a:ext cx="25241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 smtClean="0"/>
              <a:t>NORD-TROMS UNGDOMSRÅD</a:t>
            </a:r>
          </a:p>
        </p:txBody>
      </p:sp>
      <p:sp>
        <p:nvSpPr>
          <p:cNvPr id="23" name="Ellipse 22"/>
          <p:cNvSpPr/>
          <p:nvPr/>
        </p:nvSpPr>
        <p:spPr>
          <a:xfrm>
            <a:off x="5760088" y="2194348"/>
            <a:ext cx="1687251" cy="1605547"/>
          </a:xfrm>
          <a:prstGeom prst="ellipse">
            <a:avLst/>
          </a:prstGeom>
          <a:solidFill>
            <a:srgbClr val="4F86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Ellipse 24"/>
          <p:cNvSpPr/>
          <p:nvPr/>
        </p:nvSpPr>
        <p:spPr>
          <a:xfrm>
            <a:off x="6299884" y="1306660"/>
            <a:ext cx="1827296" cy="1727106"/>
          </a:xfrm>
          <a:prstGeom prst="ellipse">
            <a:avLst/>
          </a:prstGeom>
          <a:solidFill>
            <a:srgbClr val="4F86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6" name="TekstSylinder 25"/>
          <p:cNvSpPr txBox="1"/>
          <p:nvPr/>
        </p:nvSpPr>
        <p:spPr>
          <a:xfrm>
            <a:off x="6407804" y="1867300"/>
            <a:ext cx="1747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REGIONRÅDET </a:t>
            </a:r>
            <a:endParaRPr lang="nb-NO" dirty="0"/>
          </a:p>
        </p:txBody>
      </p:sp>
      <p:sp>
        <p:nvSpPr>
          <p:cNvPr id="27" name="TekstSylinder 26"/>
          <p:cNvSpPr txBox="1"/>
          <p:nvPr/>
        </p:nvSpPr>
        <p:spPr>
          <a:xfrm>
            <a:off x="5707667" y="2761608"/>
            <a:ext cx="1765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 smtClean="0"/>
              <a:t>SAKSORDFØRER </a:t>
            </a:r>
          </a:p>
        </p:txBody>
      </p:sp>
      <p:sp>
        <p:nvSpPr>
          <p:cNvPr id="30" name="TekstSylinder 29"/>
          <p:cNvSpPr txBox="1"/>
          <p:nvPr/>
        </p:nvSpPr>
        <p:spPr>
          <a:xfrm>
            <a:off x="5000601" y="3332838"/>
            <a:ext cx="15362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 smtClean="0"/>
              <a:t>REGIONAL UNGDOMS-KONSULENT</a:t>
            </a:r>
            <a:endParaRPr lang="nb-NO" dirty="0"/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54195" y="4245771"/>
            <a:ext cx="1733270" cy="1549855"/>
          </a:xfrm>
          <a:prstGeom prst="rect">
            <a:avLst/>
          </a:prstGeom>
        </p:spPr>
      </p:pic>
      <p:sp>
        <p:nvSpPr>
          <p:cNvPr id="15" name="Pil høyre 14"/>
          <p:cNvSpPr/>
          <p:nvPr/>
        </p:nvSpPr>
        <p:spPr>
          <a:xfrm rot="16200000">
            <a:off x="2943198" y="3599076"/>
            <a:ext cx="657226" cy="230118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1" name="TekstSylinder 30"/>
          <p:cNvSpPr txBox="1"/>
          <p:nvPr/>
        </p:nvSpPr>
        <p:spPr>
          <a:xfrm>
            <a:off x="6236280" y="4666756"/>
            <a:ext cx="11690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 smtClean="0"/>
              <a:t>POLITISK RÅDGIVER</a:t>
            </a:r>
            <a:endParaRPr lang="nb-NO" dirty="0"/>
          </a:p>
        </p:txBody>
      </p:sp>
      <p:sp>
        <p:nvSpPr>
          <p:cNvPr id="29" name="Pil høyre 28"/>
          <p:cNvSpPr/>
          <p:nvPr/>
        </p:nvSpPr>
        <p:spPr>
          <a:xfrm rot="10800000">
            <a:off x="5761538" y="4974561"/>
            <a:ext cx="411840" cy="18909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TekstSylinder 12"/>
          <p:cNvSpPr txBox="1"/>
          <p:nvPr/>
        </p:nvSpPr>
        <p:spPr>
          <a:xfrm>
            <a:off x="3722308" y="4666756"/>
            <a:ext cx="20669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000" dirty="0" smtClean="0"/>
              <a:t>UNGDOMSRÅD I KOMMUNENE</a:t>
            </a:r>
            <a:endParaRPr lang="nb-NO" sz="2000" dirty="0"/>
          </a:p>
        </p:txBody>
      </p:sp>
    </p:spTree>
    <p:extLst>
      <p:ext uri="{BB962C8B-B14F-4D97-AF65-F5344CB8AC3E}">
        <p14:creationId xmlns:p14="http://schemas.microsoft.com/office/powerpoint/2010/main" val="371814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958467"/>
            <a:ext cx="10515600" cy="741299"/>
          </a:xfrm>
        </p:spPr>
        <p:txBody>
          <a:bodyPr/>
          <a:lstStyle/>
          <a:p>
            <a:r>
              <a:rPr lang="nb-NO" sz="3200" dirty="0" smtClean="0">
                <a:solidFill>
                  <a:srgbClr val="55858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HVORFOR RUST?</a:t>
            </a:r>
            <a:endParaRPr lang="nb-NO" sz="3200" dirty="0">
              <a:solidFill>
                <a:srgbClr val="558586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sz="1600" dirty="0" smtClean="0">
                <a:solidFill>
                  <a:srgbClr val="55858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GI UNGDOM EN ROLLE I SAMFUNNSUTVIKLINGEN</a:t>
            </a:r>
          </a:p>
          <a:p>
            <a:endParaRPr lang="nb-NO" sz="16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0" indent="0">
              <a:buNone/>
            </a:pPr>
            <a:endParaRPr lang="nb-NO" dirty="0" smtClean="0"/>
          </a:p>
          <a:p>
            <a:endParaRPr lang="nb-NO" dirty="0" smtClean="0"/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endParaRPr lang="nb-NO" dirty="0" smtClean="0"/>
          </a:p>
        </p:txBody>
      </p:sp>
      <p:pic>
        <p:nvPicPr>
          <p:cNvPr id="4" name="Plassholder for innhold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0142" y="248029"/>
            <a:ext cx="2162176" cy="1081088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0238" y="365125"/>
            <a:ext cx="1833562" cy="636410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4900" y="5666026"/>
            <a:ext cx="2809874" cy="715723"/>
          </a:xfrm>
          <a:prstGeom prst="rect">
            <a:avLst/>
          </a:prstGeom>
        </p:spPr>
      </p:pic>
      <p:pic>
        <p:nvPicPr>
          <p:cNvPr id="10" name="Bild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95" y="2250002"/>
            <a:ext cx="4707930" cy="3143063"/>
          </a:xfrm>
          <a:prstGeom prst="rect">
            <a:avLst/>
          </a:prstGeom>
        </p:spPr>
      </p:pic>
      <p:pic>
        <p:nvPicPr>
          <p:cNvPr id="11" name="Bild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6203" y="2240640"/>
            <a:ext cx="4735979" cy="3161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978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451195"/>
            <a:ext cx="10515600" cy="495402"/>
          </a:xfrm>
        </p:spPr>
        <p:txBody>
          <a:bodyPr/>
          <a:lstStyle/>
          <a:p>
            <a:r>
              <a:rPr lang="nb-NO" dirty="0" smtClean="0">
                <a:solidFill>
                  <a:srgbClr val="558586"/>
                </a:solidFill>
              </a:rPr>
              <a:t>SUKSESSFAKTORER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0"/>
          </p:nvPr>
        </p:nvSpPr>
        <p:spPr>
          <a:xfrm>
            <a:off x="838200" y="1319842"/>
            <a:ext cx="10515600" cy="4372669"/>
          </a:xfrm>
        </p:spPr>
        <p:txBody>
          <a:bodyPr/>
          <a:lstStyle/>
          <a:p>
            <a:r>
              <a:rPr lang="nb-NO" dirty="0" smtClean="0">
                <a:solidFill>
                  <a:srgbClr val="558586"/>
                </a:solidFill>
              </a:rPr>
              <a:t>Forankring og vilje</a:t>
            </a:r>
          </a:p>
          <a:p>
            <a:r>
              <a:rPr lang="nb-NO" dirty="0" smtClean="0">
                <a:solidFill>
                  <a:srgbClr val="558586"/>
                </a:solidFill>
              </a:rPr>
              <a:t>Ressurser </a:t>
            </a:r>
          </a:p>
          <a:p>
            <a:r>
              <a:rPr lang="nb-NO" dirty="0">
                <a:solidFill>
                  <a:srgbClr val="558586"/>
                </a:solidFill>
              </a:rPr>
              <a:t>Kontinuitet</a:t>
            </a:r>
          </a:p>
          <a:p>
            <a:r>
              <a:rPr lang="nb-NO" dirty="0" smtClean="0">
                <a:solidFill>
                  <a:srgbClr val="558586"/>
                </a:solidFill>
              </a:rPr>
              <a:t>Nettverksbygging</a:t>
            </a:r>
          </a:p>
          <a:p>
            <a:r>
              <a:rPr lang="nb-NO" dirty="0" smtClean="0">
                <a:solidFill>
                  <a:srgbClr val="558586"/>
                </a:solidFill>
              </a:rPr>
              <a:t>Konkrete oppgaver</a:t>
            </a:r>
          </a:p>
          <a:p>
            <a:r>
              <a:rPr lang="nb-NO" dirty="0" smtClean="0">
                <a:solidFill>
                  <a:srgbClr val="558586"/>
                </a:solidFill>
              </a:rPr>
              <a:t>Budsjett og møtegodtgjørelser</a:t>
            </a:r>
          </a:p>
          <a:p>
            <a:r>
              <a:rPr lang="nb-NO" dirty="0" smtClean="0">
                <a:solidFill>
                  <a:srgbClr val="558586"/>
                </a:solidFill>
              </a:rPr>
              <a:t>Opplæring </a:t>
            </a:r>
            <a:r>
              <a:rPr lang="nb-NO" dirty="0">
                <a:solidFill>
                  <a:srgbClr val="558586"/>
                </a:solidFill>
              </a:rPr>
              <a:t>og skolering</a:t>
            </a:r>
          </a:p>
          <a:p>
            <a:r>
              <a:rPr lang="nb-NO" dirty="0" smtClean="0">
                <a:solidFill>
                  <a:srgbClr val="558586"/>
                </a:solidFill>
              </a:rPr>
              <a:t>Bli hørt</a:t>
            </a:r>
          </a:p>
          <a:p>
            <a:pPr marL="0" indent="0">
              <a:buNone/>
            </a:pPr>
            <a:endParaRPr lang="nb-NO" dirty="0">
              <a:solidFill>
                <a:srgbClr val="558586"/>
              </a:solidFill>
            </a:endParaRPr>
          </a:p>
          <a:p>
            <a:pPr marL="0" indent="0">
              <a:buNone/>
            </a:pPr>
            <a:r>
              <a:rPr lang="nb-NO" i="1" dirty="0" smtClean="0">
                <a:solidFill>
                  <a:srgbClr val="558586"/>
                </a:solidFill>
              </a:rPr>
              <a:t>«Ingenting om oss, uten oss!»</a:t>
            </a:r>
          </a:p>
          <a:p>
            <a:pPr marL="0" indent="0">
              <a:buNone/>
            </a:pPr>
            <a:r>
              <a:rPr lang="nb-NO" sz="1200" dirty="0" smtClean="0">
                <a:solidFill>
                  <a:srgbClr val="558586"/>
                </a:solidFill>
              </a:rPr>
              <a:t>(Victoria F. Mathiassen</a:t>
            </a:r>
            <a:r>
              <a:rPr lang="nb-NO" sz="1200" dirty="0">
                <a:solidFill>
                  <a:srgbClr val="558586"/>
                </a:solidFill>
              </a:rPr>
              <a:t>)</a:t>
            </a:r>
            <a:endParaRPr lang="nb-NO" dirty="0" smtClean="0"/>
          </a:p>
          <a:p>
            <a:pPr marL="0" indent="0">
              <a:buNone/>
            </a:pPr>
            <a:endParaRPr lang="nb-NO" dirty="0" smtClean="0"/>
          </a:p>
          <a:p>
            <a:endParaRPr lang="nb-NO" dirty="0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80" t="34486" r="18241" b="47775"/>
          <a:stretch/>
        </p:blipFill>
        <p:spPr>
          <a:xfrm>
            <a:off x="8198077" y="5943599"/>
            <a:ext cx="3129124" cy="537684"/>
          </a:xfrm>
          <a:prstGeom prst="rect">
            <a:avLst/>
          </a:prstGeom>
        </p:spPr>
      </p:pic>
      <p:sp>
        <p:nvSpPr>
          <p:cNvPr id="9" name="TekstSylinder 8"/>
          <p:cNvSpPr txBox="1"/>
          <p:nvPr/>
        </p:nvSpPr>
        <p:spPr>
          <a:xfrm>
            <a:off x="1481667" y="6096000"/>
            <a:ext cx="2159000" cy="364067"/>
          </a:xfrm>
          <a:prstGeom prst="rect">
            <a:avLst/>
          </a:prstGeom>
        </p:spPr>
        <p:txBody>
          <a:bodyPr wrap="none" rtlCol="0">
            <a:normAutofit/>
          </a:bodyPr>
          <a:lstStyle/>
          <a:p>
            <a:r>
              <a:rPr lang="nb-NO" sz="1200" dirty="0" smtClean="0">
                <a:solidFill>
                  <a:srgbClr val="4F868E"/>
                </a:solidFill>
                <a:latin typeface="Lucida Sans" panose="020B0602030504020204" pitchFamily="34" charset="0"/>
              </a:rPr>
              <a:t>www.nordtromsportalen.no</a:t>
            </a:r>
            <a:r>
              <a:rPr lang="nb-NO" sz="1200" dirty="0" smtClean="0">
                <a:solidFill>
                  <a:srgbClr val="558586"/>
                </a:solidFill>
                <a:latin typeface="Lucida Sans" panose="020B0602030504020204" pitchFamily="34" charset="0"/>
              </a:rPr>
              <a:t> </a:t>
            </a: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8048" y="825686"/>
            <a:ext cx="4297680" cy="4291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59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UtdanningsOrganiser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467" y="1193534"/>
            <a:ext cx="6392738" cy="4937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80008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Bild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933" y="927027"/>
            <a:ext cx="3410055" cy="1032402"/>
          </a:xfrm>
          <a:prstGeom prst="rect">
            <a:avLst/>
          </a:prstGeom>
        </p:spPr>
      </p:pic>
      <p:pic>
        <p:nvPicPr>
          <p:cNvPr id="4" name="Bild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80" t="34486" r="18241" b="47775"/>
          <a:stretch/>
        </p:blipFill>
        <p:spPr>
          <a:xfrm>
            <a:off x="8198077" y="5943599"/>
            <a:ext cx="3129124" cy="537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084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4800" b="1" dirty="0" smtClean="0"/>
              <a:t>Mål</a:t>
            </a:r>
            <a:endParaRPr lang="nb-NO" sz="4800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sz="4800" dirty="0" smtClean="0"/>
              <a:t>Å styrke samfunns- og næringsutviklingen</a:t>
            </a:r>
          </a:p>
          <a:p>
            <a:pPr marL="0" indent="0">
              <a:buNone/>
            </a:pPr>
            <a:r>
              <a:rPr lang="nb-NO" sz="4800" dirty="0" smtClean="0"/>
              <a:t>i regionen ved å gi utdanningstilbud som</a:t>
            </a:r>
          </a:p>
          <a:p>
            <a:pPr marL="0" indent="0">
              <a:buNone/>
            </a:pPr>
            <a:r>
              <a:rPr lang="nb-NO" sz="4800" dirty="0" smtClean="0"/>
              <a:t>kan bidra til å rekruttere, videreutvikle og</a:t>
            </a:r>
          </a:p>
          <a:p>
            <a:pPr marL="0" indent="0">
              <a:buNone/>
            </a:pPr>
            <a:r>
              <a:rPr lang="nb-NO" sz="4800" dirty="0" smtClean="0"/>
              <a:t>beholde kompetent arbeidskraft.</a:t>
            </a:r>
            <a:endParaRPr lang="nb-NO" sz="4800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80" t="34486" r="18241" b="47775"/>
          <a:stretch/>
        </p:blipFill>
        <p:spPr>
          <a:xfrm>
            <a:off x="8198077" y="5943599"/>
            <a:ext cx="3129124" cy="537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71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>
        <a:normAutofit/>
      </a:bodyPr>
      <a:lstStyle>
        <a:defPPr>
          <a:defRPr sz="3200" dirty="0" smtClean="0">
            <a:solidFill>
              <a:srgbClr val="558586"/>
            </a:solidFill>
            <a:latin typeface="Lucida Sans" panose="020B0602030504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Nord-Troms_mal.potm" id="{AAC07CB9-E39A-49C5-A642-5E15A68E71E8}" vid="{A22D8FE7-45D0-4F38-92CF-A05B55B4D9C0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724</TotalTime>
  <Words>1570</Words>
  <Application>Microsoft Office PowerPoint</Application>
  <PresentationFormat>Widescreen</PresentationFormat>
  <Paragraphs>295</Paragraphs>
  <Slides>19</Slides>
  <Notes>12</Notes>
  <HiddenSlides>0</HiddenSlides>
  <MMClips>0</MMClips>
  <ScaleCrop>false</ScaleCrop>
  <HeadingPairs>
    <vt:vector size="6" baseType="variant">
      <vt:variant>
        <vt:lpstr>Brukte skrifter</vt:lpstr>
      </vt:variant>
      <vt:variant>
        <vt:i4>7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19</vt:i4>
      </vt:variant>
    </vt:vector>
  </HeadingPairs>
  <TitlesOfParts>
    <vt:vector size="27" baseType="lpstr">
      <vt:lpstr>Arial</vt:lpstr>
      <vt:lpstr>Calibri</vt:lpstr>
      <vt:lpstr>Calibri Light</vt:lpstr>
      <vt:lpstr>Lucida Sans</vt:lpstr>
      <vt:lpstr>Lucida Sans Unicode</vt:lpstr>
      <vt:lpstr>Times New Roman</vt:lpstr>
      <vt:lpstr>Wingdings</vt:lpstr>
      <vt:lpstr>Office-tema</vt:lpstr>
      <vt:lpstr>NY ORGANISERING </vt:lpstr>
      <vt:lpstr>SELSKAPSAVTALEN </vt:lpstr>
      <vt:lpstr>SAMARBEID:      FAGNETTVERK:      PROSJEKT: </vt:lpstr>
      <vt:lpstr> VI SKAL VINNE KAMPEN OM UNGDOMMEN PÅ HJEMMEBANE!</vt:lpstr>
      <vt:lpstr>ORGANISERING</vt:lpstr>
      <vt:lpstr>HVORFOR RUST?</vt:lpstr>
      <vt:lpstr>SUKSESSFAKTORER</vt:lpstr>
      <vt:lpstr>PowerPoint-presentasjon</vt:lpstr>
      <vt:lpstr>Mål</vt:lpstr>
      <vt:lpstr>STUDIESENTERET ER NÆRT OG HAR</vt:lpstr>
      <vt:lpstr>STRATEGIER INFRASTRUKTUR NORD-TROMS</vt:lpstr>
      <vt:lpstr>Om Visit Lyngenfjord AS</vt:lpstr>
      <vt:lpstr>DRIVKRAFT NORD-TROMS    </vt:lpstr>
      <vt:lpstr>DRIVKRAFT UNGDOM</vt:lpstr>
      <vt:lpstr>DRIVKRAFT KVENKULTUR</vt:lpstr>
      <vt:lpstr>DRIVKRAFT GRENSESAMARBEID</vt:lpstr>
      <vt:lpstr>DRIVKRAFT CAMPUS NORD-TROMS   </vt:lpstr>
      <vt:lpstr>DRIVKRAFT CAMPUS NORD-TROMS   </vt:lpstr>
      <vt:lpstr>DRIVKRAFT CAMPUS NORD-TROMS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HEDMARK FYLKESKOMMUNE 2.MAI</dc:title>
  <dc:creator>Lise Jakobsen</dc:creator>
  <cp:lastModifiedBy>Berit Fjellberg</cp:lastModifiedBy>
  <cp:revision>80</cp:revision>
  <cp:lastPrinted>2018-10-04T11:31:04Z</cp:lastPrinted>
  <dcterms:modified xsi:type="dcterms:W3CDTF">2019-05-02T07:39:36Z</dcterms:modified>
</cp:coreProperties>
</file>